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7" r:id="rId2"/>
    <p:sldMasterId id="2147483779" r:id="rId3"/>
    <p:sldMasterId id="2147483781" r:id="rId4"/>
  </p:sldMasterIdLst>
  <p:notesMasterIdLst>
    <p:notesMasterId r:id="rId14"/>
  </p:notesMasterIdLst>
  <p:handoutMasterIdLst>
    <p:handoutMasterId r:id="rId15"/>
  </p:handoutMasterIdLst>
  <p:sldIdLst>
    <p:sldId id="478" r:id="rId5"/>
    <p:sldId id="531" r:id="rId6"/>
    <p:sldId id="535" r:id="rId7"/>
    <p:sldId id="532" r:id="rId8"/>
    <p:sldId id="534" r:id="rId9"/>
    <p:sldId id="533" r:id="rId10"/>
    <p:sldId id="517" r:id="rId11"/>
    <p:sldId id="527" r:id="rId12"/>
    <p:sldId id="473" r:id="rId1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AD2148-2CBA-4C17-90D8-6D520E26C600}">
          <p14:sldIdLst>
            <p14:sldId id="478"/>
            <p14:sldId id="531"/>
            <p14:sldId id="535"/>
            <p14:sldId id="532"/>
            <p14:sldId id="534"/>
            <p14:sldId id="533"/>
            <p14:sldId id="517"/>
            <p14:sldId id="527"/>
            <p14:sldId id="473"/>
          </p14:sldIdLst>
        </p14:section>
      </p14:sectionLst>
    </p:ex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32A1D"/>
    <a:srgbClr val="BCCCFA"/>
    <a:srgbClr val="A6BBF8"/>
    <a:srgbClr val="87A4F5"/>
    <a:srgbClr val="EBB7E7"/>
    <a:srgbClr val="E4A0DF"/>
    <a:srgbClr val="DE8AD8"/>
    <a:srgbClr val="F3F2E7"/>
    <a:srgbClr val="FEE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3" autoAdjust="0"/>
    <p:restoredTop sz="87225" autoAdjust="0"/>
  </p:normalViewPr>
  <p:slideViewPr>
    <p:cSldViewPr snapToGrid="0" showGuides="1">
      <p:cViewPr varScale="1">
        <p:scale>
          <a:sx n="98" d="100"/>
          <a:sy n="98" d="100"/>
        </p:scale>
        <p:origin x="184" y="440"/>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200" d="100"/>
        <a:sy n="200" d="100"/>
      </p:scale>
      <p:origin x="0" y="0"/>
    </p:cViewPr>
  </p:notesTextViewPr>
  <p:sorterViewPr>
    <p:cViewPr varScale="1">
      <p:scale>
        <a:sx n="100" d="100"/>
        <a:sy n="100" d="100"/>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672021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pPr marL="342900" indent="-342900">
              <a:buAutoNum type="arabicPeriod"/>
            </a:pPr>
            <a:endParaRPr lang="en-US" dirty="0"/>
          </a:p>
        </p:txBody>
      </p:sp>
    </p:spTree>
    <p:extLst>
      <p:ext uri="{BB962C8B-B14F-4D97-AF65-F5344CB8AC3E}">
        <p14:creationId xmlns:p14="http://schemas.microsoft.com/office/powerpoint/2010/main" val="338138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pPr marL="342900" indent="-342900">
              <a:buAutoNum type="arabicPeriod"/>
            </a:pPr>
            <a:endParaRPr lang="en-US" dirty="0"/>
          </a:p>
        </p:txBody>
      </p:sp>
    </p:spTree>
    <p:extLst>
      <p:ext uri="{BB962C8B-B14F-4D97-AF65-F5344CB8AC3E}">
        <p14:creationId xmlns:p14="http://schemas.microsoft.com/office/powerpoint/2010/main" val="1215198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7</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pPr marL="342900" indent="-342900">
              <a:buAutoNum type="arabicPeriod"/>
            </a:pPr>
            <a:r>
              <a:rPr lang="en-US" dirty="0"/>
              <a:t>You don’t need bright warehouses as the robots are sent specific instruction of where a particular article is located</a:t>
            </a:r>
          </a:p>
          <a:p>
            <a:pPr marL="342900" indent="-342900">
              <a:buAutoNum type="arabicPeriod"/>
            </a:pPr>
            <a:r>
              <a:rPr lang="en-US" dirty="0"/>
              <a:t>You don’t need heating to maintain working conditions</a:t>
            </a:r>
          </a:p>
          <a:p>
            <a:pPr marL="342900" indent="-342900">
              <a:buAutoNum type="arabicPeriod"/>
            </a:pPr>
            <a:r>
              <a:rPr lang="en-US" dirty="0"/>
              <a:t>You don’t need bio breaks or lunch/diner breaks</a:t>
            </a:r>
          </a:p>
          <a:p>
            <a:pPr marL="342900" indent="-342900">
              <a:buAutoNum type="arabicPeriod"/>
            </a:pPr>
            <a:r>
              <a:rPr lang="en-US" dirty="0"/>
              <a:t>Operations can continue 24/7</a:t>
            </a:r>
          </a:p>
        </p:txBody>
      </p:sp>
    </p:spTree>
    <p:extLst>
      <p:ext uri="{BB962C8B-B14F-4D97-AF65-F5344CB8AC3E}">
        <p14:creationId xmlns:p14="http://schemas.microsoft.com/office/powerpoint/2010/main" val="368322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873693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134484936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419" y="163481"/>
            <a:ext cx="10518338" cy="739056"/>
          </a:xfrm>
        </p:spPr>
        <p:txBody>
          <a:bodyPr>
            <a:normAutofit/>
          </a:bodyPr>
          <a:lstStyle>
            <a:lvl1pPr>
              <a:defRPr sz="3600"/>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7823" y="2"/>
            <a:ext cx="1647952"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342379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419" y="163481"/>
            <a:ext cx="10518338" cy="739056"/>
          </a:xfrm>
        </p:spPr>
        <p:txBody>
          <a:bodyPr>
            <a:normAutofit/>
          </a:bodyPr>
          <a:lstStyle>
            <a:lvl1pPr>
              <a:defRPr sz="3600"/>
            </a:lvl1pPr>
          </a:lstStyle>
          <a:p>
            <a:r>
              <a:rPr lang="en-US" dirty="0"/>
              <a:t>Click to edit Master title style</a:t>
            </a:r>
          </a:p>
        </p:txBody>
      </p:sp>
      <p:grpSp>
        <p:nvGrpSpPr>
          <p:cNvPr id="3" name="Group 2">
            <a:extLst>
              <a:ext uri="{FF2B5EF4-FFF2-40B4-BE49-F238E27FC236}">
                <a16:creationId xmlns:a16="http://schemas.microsoft.com/office/drawing/2014/main" id="{CF9CE5F8-32A3-438D-AAE1-51A3941EA061}"/>
              </a:ext>
            </a:extLst>
          </p:cNvPr>
          <p:cNvGrpSpPr/>
          <p:nvPr userDrawn="1"/>
        </p:nvGrpSpPr>
        <p:grpSpPr>
          <a:xfrm>
            <a:off x="12557823" y="2"/>
            <a:ext cx="1647952" cy="1816099"/>
            <a:chOff x="12554553" y="1"/>
            <a:chExt cx="1647523" cy="1816099"/>
          </a:xfrm>
        </p:grpSpPr>
        <p:sp>
          <p:nvSpPr>
            <p:cNvPr id="4" name="Rectangle: Folded Corner 3">
              <a:extLst>
                <a:ext uri="{FF2B5EF4-FFF2-40B4-BE49-F238E27FC236}">
                  <a16:creationId xmlns:a16="http://schemas.microsoft.com/office/drawing/2014/main" id="{2BEDF581-3966-4DB1-95A9-2A31A47A8AFF}"/>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E17FDB03-E542-4414-99C0-148B10BDEF36}"/>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82265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419" y="163481"/>
            <a:ext cx="10518338"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53448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2.xml"/><Relationship Id="rId1" Type="http://schemas.openxmlformats.org/officeDocument/2006/relationships/slideLayout" Target="../slideLayouts/slideLayout27.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3.xml"/><Relationship Id="rId1" Type="http://schemas.openxmlformats.org/officeDocument/2006/relationships/slideLayout" Target="../slideLayouts/slideLayout28.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4.xml"/><Relationship Id="rId1" Type="http://schemas.openxmlformats.org/officeDocument/2006/relationships/slideLayout" Target="../slideLayouts/slideLayout2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163482"/>
            <a:ext cx="10518338"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419" y="1219200"/>
            <a:ext cx="10518338"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2"/>
            <a:ext cx="12195175"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2705" y="6959601"/>
            <a:ext cx="1661465"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3" tooltip="PresentationGo!"/>
              </a:rPr>
              <a:t>presentationgo.com</a:t>
            </a:r>
            <a:endParaRPr lang="en-US" sz="1100" dirty="0"/>
          </a:p>
        </p:txBody>
      </p:sp>
      <p:sp>
        <p:nvSpPr>
          <p:cNvPr id="13" name="Freeform 12"/>
          <p:cNvSpPr/>
          <p:nvPr userDrawn="1"/>
        </p:nvSpPr>
        <p:spPr>
          <a:xfrm rot="5400000">
            <a:off x="91250" y="173514"/>
            <a:ext cx="369496" cy="571051"/>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100"/>
          </a:p>
        </p:txBody>
      </p:sp>
      <p:grpSp>
        <p:nvGrpSpPr>
          <p:cNvPr id="14" name="Group 13"/>
          <p:cNvGrpSpPr/>
          <p:nvPr userDrawn="1"/>
        </p:nvGrpSpPr>
        <p:grpSpPr>
          <a:xfrm>
            <a:off x="-1655339" y="-16654"/>
            <a:ext cx="1569592" cy="612144"/>
            <a:chOff x="-2096383" y="21447"/>
            <a:chExt cx="1569183" cy="612144"/>
          </a:xfrm>
        </p:grpSpPr>
        <p:sp>
          <p:nvSpPr>
            <p:cNvPr id="15" name="TextBox 14"/>
            <p:cNvSpPr txBox="1"/>
            <p:nvPr userDrawn="1"/>
          </p:nvSpPr>
          <p:spPr>
            <a:xfrm>
              <a:off x="-2096383" y="21447"/>
              <a:ext cx="348172"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3656061565"/>
      </p:ext>
    </p:extLst>
  </p:cSld>
  <p:clrMap bg1="lt1" tx1="dk1" bg2="lt2" tx2="dk2" accent1="accent1" accent2="accent2" accent3="accent3" accent4="accent4" accent5="accent5" accent6="accent6" hlink="hlink" folHlink="folHlink"/>
  <p:sldLayoutIdLst>
    <p:sldLayoutId id="2147483778"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163482"/>
            <a:ext cx="10518338"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419" y="1219200"/>
            <a:ext cx="10518338"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2"/>
            <a:ext cx="12195175"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2705" y="6959601"/>
            <a:ext cx="1661465"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3" tooltip="PresentationGo!"/>
              </a:rPr>
              <a:t>presentationgo.com</a:t>
            </a:r>
            <a:endParaRPr lang="en-US" sz="1100" dirty="0"/>
          </a:p>
        </p:txBody>
      </p:sp>
      <p:sp>
        <p:nvSpPr>
          <p:cNvPr id="13" name="Freeform 12"/>
          <p:cNvSpPr/>
          <p:nvPr userDrawn="1"/>
        </p:nvSpPr>
        <p:spPr>
          <a:xfrm rot="5400000">
            <a:off x="91250" y="173514"/>
            <a:ext cx="369496" cy="571051"/>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100"/>
          </a:p>
        </p:txBody>
      </p:sp>
      <p:grpSp>
        <p:nvGrpSpPr>
          <p:cNvPr id="14" name="Group 13"/>
          <p:cNvGrpSpPr/>
          <p:nvPr userDrawn="1"/>
        </p:nvGrpSpPr>
        <p:grpSpPr>
          <a:xfrm>
            <a:off x="-1655339" y="-16654"/>
            <a:ext cx="1569592" cy="612144"/>
            <a:chOff x="-2096383" y="21447"/>
            <a:chExt cx="1569183" cy="612144"/>
          </a:xfrm>
        </p:grpSpPr>
        <p:sp>
          <p:nvSpPr>
            <p:cNvPr id="15" name="TextBox 14"/>
            <p:cNvSpPr txBox="1"/>
            <p:nvPr userDrawn="1"/>
          </p:nvSpPr>
          <p:spPr>
            <a:xfrm>
              <a:off x="-2096383" y="21447"/>
              <a:ext cx="348172"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4181999687"/>
      </p:ext>
    </p:extLst>
  </p:cSld>
  <p:clrMap bg1="lt1" tx1="dk1" bg2="lt2" tx2="dk2" accent1="accent1" accent2="accent2" accent3="accent3" accent4="accent4" accent5="accent5" accent6="accent6" hlink="hlink" folHlink="folHlink"/>
  <p:sldLayoutIdLst>
    <p:sldLayoutId id="2147483780"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163482"/>
            <a:ext cx="10518338"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419" y="1219200"/>
            <a:ext cx="10518338"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2"/>
            <a:ext cx="12195175"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2705" y="6959601"/>
            <a:ext cx="1661465"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3" tooltip="PresentationGo!"/>
              </a:rPr>
              <a:t>presentationgo.com</a:t>
            </a:r>
            <a:endParaRPr lang="en-US" sz="1100" dirty="0"/>
          </a:p>
        </p:txBody>
      </p:sp>
      <p:sp>
        <p:nvSpPr>
          <p:cNvPr id="13" name="Freeform 12"/>
          <p:cNvSpPr/>
          <p:nvPr userDrawn="1"/>
        </p:nvSpPr>
        <p:spPr>
          <a:xfrm rot="5400000">
            <a:off x="91250" y="173514"/>
            <a:ext cx="369496" cy="571051"/>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100"/>
          </a:p>
        </p:txBody>
      </p:sp>
      <p:grpSp>
        <p:nvGrpSpPr>
          <p:cNvPr id="14" name="Group 13"/>
          <p:cNvGrpSpPr/>
          <p:nvPr userDrawn="1"/>
        </p:nvGrpSpPr>
        <p:grpSpPr>
          <a:xfrm>
            <a:off x="-1655339" y="-16654"/>
            <a:ext cx="1569592" cy="612144"/>
            <a:chOff x="-2096383" y="21447"/>
            <a:chExt cx="1569183" cy="612144"/>
          </a:xfrm>
        </p:grpSpPr>
        <p:sp>
          <p:nvSpPr>
            <p:cNvPr id="15" name="TextBox 14"/>
            <p:cNvSpPr txBox="1"/>
            <p:nvPr userDrawn="1"/>
          </p:nvSpPr>
          <p:spPr>
            <a:xfrm>
              <a:off x="-2096383" y="21447"/>
              <a:ext cx="348172"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1338286659"/>
      </p:ext>
    </p:extLst>
  </p:cSld>
  <p:clrMap bg1="lt1" tx1="dk1" bg2="lt2" tx2="dk2" accent1="accent1" accent2="accent2" accent3="accent3" accent4="accent4" accent5="accent5" accent6="accent6" hlink="hlink" folHlink="folHlink"/>
  <p:sldLayoutIdLst>
    <p:sldLayoutId id="2147483782"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5.emf"/><Relationship Id="rId12" Type="http://schemas.openxmlformats.org/officeDocument/2006/relationships/image" Target="../media/image20.png"/><Relationship Id="rId17" Type="http://schemas.openxmlformats.org/officeDocument/2006/relationships/image" Target="../media/image24.emf"/><Relationship Id="rId2" Type="http://schemas.openxmlformats.org/officeDocument/2006/relationships/notesSlide" Target="../notesSlides/notesSlide5.xml"/><Relationship Id="rId16" Type="http://schemas.openxmlformats.org/officeDocument/2006/relationships/image" Target="../media/image23.emf"/><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gif"/><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8.emf"/><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4000" b="1" dirty="0"/>
              <a:t>Team </a:t>
            </a:r>
            <a:r>
              <a:rPr lang="en-US" sz="4000" b="1" dirty="0" err="1"/>
              <a:t>SmartCart</a:t>
            </a:r>
            <a:endParaRPr lang="en-US" sz="4000" b="1" dirty="0"/>
          </a:p>
        </p:txBody>
      </p:sp>
      <p:sp>
        <p:nvSpPr>
          <p:cNvPr id="3" name="Rectangle 2"/>
          <p:cNvSpPr/>
          <p:nvPr/>
        </p:nvSpPr>
        <p:spPr bwMode="gray">
          <a:xfrm>
            <a:off x="1" y="3877408"/>
            <a:ext cx="12195175" cy="1099038"/>
          </a:xfrm>
          <a:prstGeom prst="rect">
            <a:avLst/>
          </a:prstGeom>
          <a:solidFill>
            <a:schemeClr val="tx1">
              <a:alpha val="7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 Placeholder 4"/>
          <p:cNvSpPr>
            <a:spLocks noGrp="1"/>
          </p:cNvSpPr>
          <p:nvPr>
            <p:ph type="body" sz="quarter" idx="14"/>
          </p:nvPr>
        </p:nvSpPr>
        <p:spPr>
          <a:xfrm>
            <a:off x="288000" y="4024430"/>
            <a:ext cx="10899174" cy="830997"/>
          </a:xfrm>
        </p:spPr>
        <p:txBody>
          <a:bodyPr/>
          <a:lstStyle/>
          <a:p>
            <a:r>
              <a:rPr lang="en-US" dirty="0">
                <a:solidFill>
                  <a:schemeClr val="bg1"/>
                </a:solidFill>
              </a:rPr>
              <a:t>Smart Cart</a:t>
            </a:r>
          </a:p>
          <a:p>
            <a:r>
              <a:rPr lang="en-US" sz="2400" dirty="0">
                <a:solidFill>
                  <a:schemeClr val="accent1"/>
                </a:solidFill>
              </a:rPr>
              <a:t>Warehouse Automation</a:t>
            </a:r>
            <a:endParaRPr lang="en-US" dirty="0">
              <a:solidFill>
                <a:schemeClr val="accent1"/>
              </a:solidFill>
            </a:endParaRPr>
          </a:p>
        </p:txBody>
      </p:sp>
      <p:pic>
        <p:nvPicPr>
          <p:cNvPr id="7" name="Picture 6">
            <a:extLst>
              <a:ext uri="{FF2B5EF4-FFF2-40B4-BE49-F238E27FC236}">
                <a16:creationId xmlns:a16="http://schemas.microsoft.com/office/drawing/2014/main" id="{CECFAFB7-1624-4A3D-912D-142B970DD8C3}"/>
              </a:ext>
            </a:extLst>
          </p:cNvPr>
          <p:cNvPicPr>
            <a:picLocks noChangeAspect="1"/>
          </p:cNvPicPr>
          <p:nvPr/>
        </p:nvPicPr>
        <p:blipFill>
          <a:blip r:embed="rId3"/>
          <a:stretch>
            <a:fillRect/>
          </a:stretch>
        </p:blipFill>
        <p:spPr>
          <a:xfrm>
            <a:off x="-1" y="0"/>
            <a:ext cx="12195175" cy="3877408"/>
          </a:xfrm>
          <a:prstGeom prst="rect">
            <a:avLst/>
          </a:prstGeom>
        </p:spPr>
      </p:pic>
    </p:spTree>
    <p:extLst>
      <p:ext uri="{BB962C8B-B14F-4D97-AF65-F5344CB8AC3E}">
        <p14:creationId xmlns:p14="http://schemas.microsoft.com/office/powerpoint/2010/main" val="1819205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369332"/>
          </a:xfrm>
        </p:spPr>
        <p:txBody>
          <a:bodyPr/>
          <a:lstStyle/>
          <a:p>
            <a:r>
              <a:rPr lang="en-US" dirty="0"/>
              <a:t>Most Common Complains – We Hear</a:t>
            </a:r>
          </a:p>
        </p:txBody>
      </p:sp>
      <p:cxnSp>
        <p:nvCxnSpPr>
          <p:cNvPr id="4" name="Straight Connector 3"/>
          <p:cNvCxnSpPr/>
          <p:nvPr/>
        </p:nvCxnSpPr>
        <p:spPr>
          <a:xfrm>
            <a:off x="504000" y="995368"/>
            <a:ext cx="111852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1AD29B9-BEA4-4EA0-AB28-091FF0A6EB4F}"/>
              </a:ext>
            </a:extLst>
          </p:cNvPr>
          <p:cNvSpPr/>
          <p:nvPr/>
        </p:nvSpPr>
        <p:spPr>
          <a:xfrm>
            <a:off x="411607" y="1650116"/>
            <a:ext cx="5172328" cy="1354217"/>
          </a:xfrm>
          <a:prstGeom prst="rect">
            <a:avLst/>
          </a:prstGeom>
        </p:spPr>
        <p:txBody>
          <a:bodyPr wrap="square">
            <a:spAutoFit/>
          </a:bodyPr>
          <a:lstStyle/>
          <a:p>
            <a:pPr marL="340141" indent="-340141" algn="just" defTabSz="1088449">
              <a:spcBef>
                <a:spcPts val="1200"/>
              </a:spcBef>
              <a:buClr>
                <a:schemeClr val="accent1"/>
              </a:buClr>
              <a:buSzPct val="80000"/>
              <a:buFont typeface="Wingdings" panose="05000000000000000000" pitchFamily="2" charset="2"/>
              <a:buChar char="q"/>
            </a:pPr>
            <a:r>
              <a:rPr lang="en-US" sz="1800" dirty="0">
                <a:latin typeface="+mn-lt"/>
              </a:rPr>
              <a:t>We are totally out of space and about to increase our offsite space</a:t>
            </a:r>
          </a:p>
          <a:p>
            <a:pPr marL="340141" indent="-340141" algn="just" defTabSz="1088449">
              <a:spcBef>
                <a:spcPts val="1200"/>
              </a:spcBef>
              <a:buClr>
                <a:schemeClr val="accent1"/>
              </a:buClr>
              <a:buSzPct val="80000"/>
              <a:buFont typeface="Wingdings" panose="05000000000000000000" pitchFamily="2" charset="2"/>
              <a:buChar char="q"/>
            </a:pPr>
            <a:r>
              <a:rPr lang="en-US" sz="1800" dirty="0">
                <a:latin typeface="+mn-lt"/>
              </a:rPr>
              <a:t>We do not feel we are using our existing space very efficiently</a:t>
            </a:r>
          </a:p>
        </p:txBody>
      </p:sp>
      <p:sp>
        <p:nvSpPr>
          <p:cNvPr id="7" name="Rectangle 6">
            <a:extLst>
              <a:ext uri="{FF2B5EF4-FFF2-40B4-BE49-F238E27FC236}">
                <a16:creationId xmlns:a16="http://schemas.microsoft.com/office/drawing/2014/main" id="{14F86B0D-135C-4E78-9EF1-CAAF01A878CF}"/>
              </a:ext>
            </a:extLst>
          </p:cNvPr>
          <p:cNvSpPr/>
          <p:nvPr/>
        </p:nvSpPr>
        <p:spPr>
          <a:xfrm>
            <a:off x="411607" y="3151080"/>
            <a:ext cx="5172329" cy="923330"/>
          </a:xfrm>
          <a:prstGeom prst="rect">
            <a:avLst/>
          </a:prstGeom>
        </p:spPr>
        <p:txBody>
          <a:bodyPr wrap="square">
            <a:spAutoFit/>
          </a:bodyPr>
          <a:lstStyle/>
          <a:p>
            <a:pPr marL="340141" indent="-340141" algn="just" defTabSz="1088449">
              <a:spcBef>
                <a:spcPts val="1200"/>
              </a:spcBef>
              <a:buClr>
                <a:schemeClr val="accent1"/>
              </a:buClr>
              <a:buSzPct val="80000"/>
              <a:buFont typeface="Wingdings" panose="05000000000000000000" pitchFamily="2" charset="2"/>
              <a:buChar char="q"/>
            </a:pPr>
            <a:r>
              <a:rPr lang="en-US" sz="1800" dirty="0"/>
              <a:t>T</a:t>
            </a:r>
            <a:r>
              <a:rPr lang="en-US" sz="1800" dirty="0">
                <a:latin typeface="+mn-lt"/>
              </a:rPr>
              <a:t>here is a lot of pressure from executive management to lower our operating costs,,, NOW</a:t>
            </a:r>
          </a:p>
        </p:txBody>
      </p:sp>
      <p:sp>
        <p:nvSpPr>
          <p:cNvPr id="8" name="Rectangle 7">
            <a:extLst>
              <a:ext uri="{FF2B5EF4-FFF2-40B4-BE49-F238E27FC236}">
                <a16:creationId xmlns:a16="http://schemas.microsoft.com/office/drawing/2014/main" id="{0403ED37-7D63-4AFD-B9C7-81C0245FA382}"/>
              </a:ext>
            </a:extLst>
          </p:cNvPr>
          <p:cNvSpPr/>
          <p:nvPr/>
        </p:nvSpPr>
        <p:spPr>
          <a:xfrm>
            <a:off x="411607" y="4221157"/>
            <a:ext cx="5172328" cy="1631216"/>
          </a:xfrm>
          <a:prstGeom prst="rect">
            <a:avLst/>
          </a:prstGeom>
        </p:spPr>
        <p:txBody>
          <a:bodyPr wrap="square">
            <a:spAutoFit/>
          </a:bodyPr>
          <a:lstStyle/>
          <a:p>
            <a:pPr marL="340141" indent="-340141" algn="just" defTabSz="1088449">
              <a:spcBef>
                <a:spcPts val="1200"/>
              </a:spcBef>
              <a:buClr>
                <a:schemeClr val="accent1"/>
              </a:buClr>
              <a:buSzPct val="80000"/>
              <a:buFont typeface="Wingdings" panose="05000000000000000000" pitchFamily="2" charset="2"/>
              <a:buChar char="q"/>
            </a:pPr>
            <a:r>
              <a:rPr lang="en-US" sz="1800" dirty="0"/>
              <a:t>Warehouse productivity is declining, and we do not understand the causes</a:t>
            </a:r>
          </a:p>
          <a:p>
            <a:pPr marL="340141" indent="-340141" algn="just" defTabSz="1088449">
              <a:spcBef>
                <a:spcPts val="1200"/>
              </a:spcBef>
              <a:buClr>
                <a:schemeClr val="accent1"/>
              </a:buClr>
              <a:buSzPct val="80000"/>
              <a:buFont typeface="Wingdings" panose="05000000000000000000" pitchFamily="2" charset="2"/>
              <a:buChar char="q"/>
            </a:pPr>
            <a:r>
              <a:rPr lang="en-US" sz="1800" dirty="0"/>
              <a:t>We budgeted for an improvement in distribution center productivity, and now we have to deliver on that promise</a:t>
            </a:r>
          </a:p>
        </p:txBody>
      </p:sp>
      <p:sp>
        <p:nvSpPr>
          <p:cNvPr id="9" name="Rectangle 8">
            <a:extLst>
              <a:ext uri="{FF2B5EF4-FFF2-40B4-BE49-F238E27FC236}">
                <a16:creationId xmlns:a16="http://schemas.microsoft.com/office/drawing/2014/main" id="{984D94A1-87EB-4E74-B82C-8C26FBB6B60F}"/>
              </a:ext>
            </a:extLst>
          </p:cNvPr>
          <p:cNvSpPr/>
          <p:nvPr/>
        </p:nvSpPr>
        <p:spPr>
          <a:xfrm>
            <a:off x="5583935" y="1651760"/>
            <a:ext cx="6096000" cy="3908762"/>
          </a:xfrm>
          <a:prstGeom prst="rect">
            <a:avLst/>
          </a:prstGeom>
        </p:spPr>
        <p:txBody>
          <a:bodyPr wrap="square">
            <a:spAutoFit/>
          </a:bodyPr>
          <a:lstStyle/>
          <a:p>
            <a:pPr marL="340141" indent="-340141" algn="just" defTabSz="1088449">
              <a:spcBef>
                <a:spcPts val="1200"/>
              </a:spcBef>
              <a:buClr>
                <a:schemeClr val="accent1"/>
              </a:buClr>
              <a:buSzPct val="80000"/>
              <a:buFont typeface="Wingdings" panose="05000000000000000000" pitchFamily="2" charset="2"/>
              <a:buChar char="q"/>
            </a:pPr>
            <a:r>
              <a:rPr lang="en-US" sz="1800" dirty="0"/>
              <a:t>Accuracy on customer orders is a problem for us</a:t>
            </a:r>
          </a:p>
          <a:p>
            <a:pPr marL="340141" indent="-340141" algn="just" defTabSz="1088449">
              <a:spcBef>
                <a:spcPts val="1200"/>
              </a:spcBef>
              <a:buClr>
                <a:schemeClr val="accent1"/>
              </a:buClr>
              <a:buSzPct val="80000"/>
              <a:buFont typeface="Wingdings" panose="05000000000000000000" pitchFamily="2" charset="2"/>
              <a:buChar char="q"/>
            </a:pPr>
            <a:r>
              <a:rPr lang="en-US" sz="1800" dirty="0"/>
              <a:t>Our financial accuracy is fine, but our warehouse accuracy at the location level is much lower</a:t>
            </a:r>
          </a:p>
          <a:p>
            <a:pPr marL="340141" indent="-340141" algn="just" defTabSz="1088449">
              <a:spcBef>
                <a:spcPts val="1200"/>
              </a:spcBef>
              <a:buClr>
                <a:schemeClr val="accent1"/>
              </a:buClr>
              <a:buSzPct val="80000"/>
              <a:buFont typeface="Wingdings" panose="05000000000000000000" pitchFamily="2" charset="2"/>
              <a:buChar char="q"/>
            </a:pPr>
            <a:r>
              <a:rPr lang="en-US" sz="1800" dirty="0"/>
              <a:t>Because of our distribution center accuracy problems, we are auditing 100% of orders after pickers complete them</a:t>
            </a:r>
          </a:p>
          <a:p>
            <a:pPr marL="340141" indent="-340141" algn="just" defTabSz="1088449">
              <a:spcBef>
                <a:spcPts val="1200"/>
              </a:spcBef>
              <a:buClr>
                <a:schemeClr val="accent1"/>
              </a:buClr>
              <a:buSzPct val="80000"/>
              <a:buFont typeface="Wingdings" panose="05000000000000000000" pitchFamily="2" charset="2"/>
              <a:buChar char="q"/>
            </a:pPr>
            <a:r>
              <a:rPr lang="en-US" sz="1800" dirty="0"/>
              <a:t>The inventory accuracy at our last physical inventory was lower than any time in the past five years</a:t>
            </a:r>
          </a:p>
          <a:p>
            <a:pPr marL="340141" indent="-340141" algn="just" defTabSz="1088449">
              <a:spcBef>
                <a:spcPts val="1200"/>
              </a:spcBef>
              <a:buClr>
                <a:schemeClr val="accent1"/>
              </a:buClr>
              <a:buSzPct val="80000"/>
              <a:buFont typeface="Wingdings" panose="05000000000000000000" pitchFamily="2" charset="2"/>
              <a:buChar char="q"/>
            </a:pPr>
            <a:r>
              <a:rPr lang="en-US" sz="1800" dirty="0"/>
              <a:t>We need to improve productivity without breaking the bank</a:t>
            </a:r>
          </a:p>
          <a:p>
            <a:pPr algn="just" defTabSz="1088449">
              <a:spcBef>
                <a:spcPts val="1200"/>
              </a:spcBef>
              <a:buClr>
                <a:schemeClr val="accent1"/>
              </a:buClr>
              <a:buSzPct val="80000"/>
            </a:pPr>
            <a:endParaRPr lang="en-US" sz="1800" dirty="0"/>
          </a:p>
        </p:txBody>
      </p:sp>
    </p:spTree>
    <p:extLst>
      <p:ext uri="{BB962C8B-B14F-4D97-AF65-F5344CB8AC3E}">
        <p14:creationId xmlns:p14="http://schemas.microsoft.com/office/powerpoint/2010/main" val="1998426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369332"/>
          </a:xfrm>
        </p:spPr>
        <p:txBody>
          <a:bodyPr/>
          <a:lstStyle/>
          <a:p>
            <a:r>
              <a:rPr lang="en-US" dirty="0"/>
              <a:t>Technology Used</a:t>
            </a:r>
          </a:p>
        </p:txBody>
      </p:sp>
      <p:cxnSp>
        <p:nvCxnSpPr>
          <p:cNvPr id="4" name="Straight Connector 3"/>
          <p:cNvCxnSpPr/>
          <p:nvPr/>
        </p:nvCxnSpPr>
        <p:spPr>
          <a:xfrm>
            <a:off x="504000" y="995368"/>
            <a:ext cx="11185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4F86B0D-135C-4E78-9EF1-CAAF01A878CF}"/>
              </a:ext>
            </a:extLst>
          </p:cNvPr>
          <p:cNvSpPr/>
          <p:nvPr/>
        </p:nvSpPr>
        <p:spPr>
          <a:xfrm>
            <a:off x="411607" y="3151080"/>
            <a:ext cx="5172329" cy="369332"/>
          </a:xfrm>
          <a:prstGeom prst="rect">
            <a:avLst/>
          </a:prstGeom>
        </p:spPr>
        <p:txBody>
          <a:bodyPr wrap="square">
            <a:spAutoFit/>
          </a:bodyPr>
          <a:lstStyle/>
          <a:p>
            <a:pPr algn="just" defTabSz="1088449">
              <a:spcBef>
                <a:spcPts val="1200"/>
              </a:spcBef>
              <a:buClr>
                <a:schemeClr val="accent1"/>
              </a:buClr>
              <a:buSzPct val="80000"/>
            </a:pPr>
            <a:r>
              <a:rPr lang="en-US" sz="1800" dirty="0">
                <a:latin typeface="+mn-lt"/>
              </a:rPr>
              <a:t>Cart </a:t>
            </a:r>
          </a:p>
        </p:txBody>
      </p:sp>
      <p:sp>
        <p:nvSpPr>
          <p:cNvPr id="8" name="Rectangle 7">
            <a:extLst>
              <a:ext uri="{FF2B5EF4-FFF2-40B4-BE49-F238E27FC236}">
                <a16:creationId xmlns:a16="http://schemas.microsoft.com/office/drawing/2014/main" id="{0403ED37-7D63-4AFD-B9C7-81C0245FA382}"/>
              </a:ext>
            </a:extLst>
          </p:cNvPr>
          <p:cNvSpPr/>
          <p:nvPr/>
        </p:nvSpPr>
        <p:spPr>
          <a:xfrm>
            <a:off x="411607" y="3621058"/>
            <a:ext cx="5172328" cy="1231106"/>
          </a:xfrm>
          <a:prstGeom prst="rect">
            <a:avLst/>
          </a:prstGeom>
        </p:spPr>
        <p:txBody>
          <a:bodyPr wrap="square">
            <a:spAutoFit/>
          </a:bodyPr>
          <a:lstStyle/>
          <a:p>
            <a:pPr marL="340141" indent="-340141" algn="just" defTabSz="1088449">
              <a:spcBef>
                <a:spcPts val="1200"/>
              </a:spcBef>
              <a:buClr>
                <a:schemeClr val="accent1"/>
              </a:buClr>
              <a:buSzPct val="80000"/>
              <a:buFont typeface="Wingdings" panose="05000000000000000000" pitchFamily="2" charset="2"/>
              <a:buChar char="q"/>
            </a:pPr>
            <a:r>
              <a:rPr lang="en-US" sz="1800" dirty="0"/>
              <a:t>Raspberry pi3</a:t>
            </a:r>
          </a:p>
          <a:p>
            <a:pPr marL="340141" indent="-340141" algn="just" defTabSz="1088449">
              <a:spcBef>
                <a:spcPts val="1200"/>
              </a:spcBef>
              <a:buClr>
                <a:schemeClr val="accent1"/>
              </a:buClr>
              <a:buSzPct val="80000"/>
              <a:buFont typeface="Wingdings" panose="05000000000000000000" pitchFamily="2" charset="2"/>
              <a:buChar char="q"/>
            </a:pPr>
            <a:r>
              <a:rPr lang="en-US" sz="1800" dirty="0"/>
              <a:t>Sonar Sensor</a:t>
            </a:r>
          </a:p>
          <a:p>
            <a:pPr marL="340141" indent="-340141" algn="just" defTabSz="1088449">
              <a:spcBef>
                <a:spcPts val="1200"/>
              </a:spcBef>
              <a:buClr>
                <a:schemeClr val="accent1"/>
              </a:buClr>
              <a:buSzPct val="80000"/>
              <a:buFont typeface="Wingdings" panose="05000000000000000000" pitchFamily="2" charset="2"/>
              <a:buChar char="q"/>
            </a:pPr>
            <a:r>
              <a:rPr lang="en-US" sz="1800" dirty="0"/>
              <a:t>Motor Shields and wheels</a:t>
            </a:r>
          </a:p>
        </p:txBody>
      </p:sp>
      <p:sp>
        <p:nvSpPr>
          <p:cNvPr id="9" name="Rectangle 8">
            <a:extLst>
              <a:ext uri="{FF2B5EF4-FFF2-40B4-BE49-F238E27FC236}">
                <a16:creationId xmlns:a16="http://schemas.microsoft.com/office/drawing/2014/main" id="{984D94A1-87EB-4E74-B82C-8C26FBB6B60F}"/>
              </a:ext>
            </a:extLst>
          </p:cNvPr>
          <p:cNvSpPr/>
          <p:nvPr/>
        </p:nvSpPr>
        <p:spPr>
          <a:xfrm>
            <a:off x="5566105" y="2146414"/>
            <a:ext cx="6096000" cy="800219"/>
          </a:xfrm>
          <a:prstGeom prst="rect">
            <a:avLst/>
          </a:prstGeom>
        </p:spPr>
        <p:txBody>
          <a:bodyPr wrap="square">
            <a:spAutoFit/>
          </a:bodyPr>
          <a:lstStyle/>
          <a:p>
            <a:pPr marL="340141" indent="-340141" algn="just" defTabSz="1088449">
              <a:spcBef>
                <a:spcPts val="1200"/>
              </a:spcBef>
              <a:buClr>
                <a:schemeClr val="accent1"/>
              </a:buClr>
              <a:buSzPct val="80000"/>
              <a:buFont typeface="Wingdings" panose="05000000000000000000" pitchFamily="2" charset="2"/>
              <a:buChar char="q"/>
            </a:pPr>
            <a:r>
              <a:rPr lang="en-US" sz="1800" dirty="0"/>
              <a:t>Android Application</a:t>
            </a:r>
          </a:p>
          <a:p>
            <a:pPr marL="340141" indent="-340141" algn="just" defTabSz="1088449">
              <a:spcBef>
                <a:spcPts val="1200"/>
              </a:spcBef>
              <a:buClr>
                <a:schemeClr val="accent1"/>
              </a:buClr>
              <a:buSzPct val="80000"/>
              <a:buFont typeface="Wingdings" panose="05000000000000000000" pitchFamily="2" charset="2"/>
              <a:buChar char="q"/>
            </a:pPr>
            <a:r>
              <a:rPr lang="en-US" sz="1800" dirty="0"/>
              <a:t>Quick canvas Map</a:t>
            </a:r>
          </a:p>
        </p:txBody>
      </p:sp>
      <p:sp>
        <p:nvSpPr>
          <p:cNvPr id="3" name="TextBox 2">
            <a:extLst>
              <a:ext uri="{FF2B5EF4-FFF2-40B4-BE49-F238E27FC236}">
                <a16:creationId xmlns:a16="http://schemas.microsoft.com/office/drawing/2014/main" id="{F9D36C38-A5B2-B84E-924B-999262FEDCB4}"/>
              </a:ext>
            </a:extLst>
          </p:cNvPr>
          <p:cNvSpPr txBox="1"/>
          <p:nvPr/>
        </p:nvSpPr>
        <p:spPr>
          <a:xfrm>
            <a:off x="504000" y="1322926"/>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Backend </a:t>
            </a:r>
          </a:p>
        </p:txBody>
      </p:sp>
      <p:sp>
        <p:nvSpPr>
          <p:cNvPr id="11" name="Rectangle 10">
            <a:extLst>
              <a:ext uri="{FF2B5EF4-FFF2-40B4-BE49-F238E27FC236}">
                <a16:creationId xmlns:a16="http://schemas.microsoft.com/office/drawing/2014/main" id="{1C5D1578-C550-DC48-B83A-520AB35A9FDF}"/>
              </a:ext>
            </a:extLst>
          </p:cNvPr>
          <p:cNvSpPr/>
          <p:nvPr/>
        </p:nvSpPr>
        <p:spPr>
          <a:xfrm>
            <a:off x="411607" y="1746305"/>
            <a:ext cx="5172328" cy="800219"/>
          </a:xfrm>
          <a:prstGeom prst="rect">
            <a:avLst/>
          </a:prstGeom>
        </p:spPr>
        <p:txBody>
          <a:bodyPr wrap="square">
            <a:spAutoFit/>
          </a:bodyPr>
          <a:lstStyle/>
          <a:p>
            <a:pPr marL="340141" indent="-340141" algn="just" defTabSz="1088449">
              <a:spcBef>
                <a:spcPts val="1200"/>
              </a:spcBef>
              <a:buClr>
                <a:schemeClr val="accent1"/>
              </a:buClr>
              <a:buSzPct val="80000"/>
              <a:buFont typeface="Wingdings" panose="05000000000000000000" pitchFamily="2" charset="2"/>
              <a:buChar char="q"/>
            </a:pPr>
            <a:r>
              <a:rPr lang="en-US" sz="1800" dirty="0">
                <a:latin typeface="+mn-lt"/>
              </a:rPr>
              <a:t>Python Server</a:t>
            </a:r>
          </a:p>
          <a:p>
            <a:pPr marL="340141" indent="-340141" algn="just" defTabSz="1088449">
              <a:spcBef>
                <a:spcPts val="1200"/>
              </a:spcBef>
              <a:buClr>
                <a:schemeClr val="accent1"/>
              </a:buClr>
              <a:buSzPct val="80000"/>
              <a:buFont typeface="Wingdings" panose="05000000000000000000" pitchFamily="2" charset="2"/>
              <a:buChar char="q"/>
            </a:pPr>
            <a:r>
              <a:rPr lang="en-US" sz="1800" dirty="0">
                <a:latin typeface="+mn-lt"/>
              </a:rPr>
              <a:t>MongoDB database</a:t>
            </a:r>
          </a:p>
        </p:txBody>
      </p:sp>
      <p:sp>
        <p:nvSpPr>
          <p:cNvPr id="5" name="TextBox 4">
            <a:extLst>
              <a:ext uri="{FF2B5EF4-FFF2-40B4-BE49-F238E27FC236}">
                <a16:creationId xmlns:a16="http://schemas.microsoft.com/office/drawing/2014/main" id="{CAF83FFA-CFA9-5242-AC32-72C3DF8C9D28}"/>
              </a:ext>
            </a:extLst>
          </p:cNvPr>
          <p:cNvSpPr txBox="1"/>
          <p:nvPr/>
        </p:nvSpPr>
        <p:spPr>
          <a:xfrm>
            <a:off x="5622111" y="1506906"/>
            <a:ext cx="92333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Frontend</a:t>
            </a:r>
          </a:p>
        </p:txBody>
      </p:sp>
    </p:spTree>
    <p:extLst>
      <p:ext uri="{BB962C8B-B14F-4D97-AF65-F5344CB8AC3E}">
        <p14:creationId xmlns:p14="http://schemas.microsoft.com/office/powerpoint/2010/main" val="766546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BCCBA8-91FA-4D4E-BD1E-3119C4BDE750}"/>
              </a:ext>
            </a:extLst>
          </p:cNvPr>
          <p:cNvSpPr>
            <a:spLocks noGrp="1"/>
          </p:cNvSpPr>
          <p:nvPr>
            <p:ph type="title"/>
          </p:nvPr>
        </p:nvSpPr>
        <p:spPr/>
        <p:txBody>
          <a:bodyPr/>
          <a:lstStyle/>
          <a:p>
            <a:r>
              <a:rPr lang="en-US" dirty="0"/>
              <a:t>Python Application on cloud platform</a:t>
            </a:r>
          </a:p>
        </p:txBody>
      </p:sp>
      <p:pic>
        <p:nvPicPr>
          <p:cNvPr id="5" name="Picture 4">
            <a:extLst>
              <a:ext uri="{FF2B5EF4-FFF2-40B4-BE49-F238E27FC236}">
                <a16:creationId xmlns:a16="http://schemas.microsoft.com/office/drawing/2014/main" id="{833053A4-9B94-154D-B85B-79A4C5C3B374}"/>
              </a:ext>
            </a:extLst>
          </p:cNvPr>
          <p:cNvPicPr>
            <a:picLocks noChangeAspect="1"/>
          </p:cNvPicPr>
          <p:nvPr/>
        </p:nvPicPr>
        <p:blipFill>
          <a:blip r:embed="rId2"/>
          <a:stretch>
            <a:fillRect/>
          </a:stretch>
        </p:blipFill>
        <p:spPr>
          <a:xfrm>
            <a:off x="857659" y="1061549"/>
            <a:ext cx="10023701" cy="5506778"/>
          </a:xfrm>
          <a:prstGeom prst="rect">
            <a:avLst/>
          </a:prstGeom>
        </p:spPr>
      </p:pic>
    </p:spTree>
    <p:extLst>
      <p:ext uri="{BB962C8B-B14F-4D97-AF65-F5344CB8AC3E}">
        <p14:creationId xmlns:p14="http://schemas.microsoft.com/office/powerpoint/2010/main" val="281780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BCCBA8-91FA-4D4E-BD1E-3119C4BDE750}"/>
              </a:ext>
            </a:extLst>
          </p:cNvPr>
          <p:cNvSpPr>
            <a:spLocks noGrp="1"/>
          </p:cNvSpPr>
          <p:nvPr>
            <p:ph type="title"/>
          </p:nvPr>
        </p:nvSpPr>
        <p:spPr/>
        <p:txBody>
          <a:bodyPr/>
          <a:lstStyle/>
          <a:p>
            <a:r>
              <a:rPr lang="en-US" dirty="0"/>
              <a:t>Python Application on cloud platform(Application)</a:t>
            </a:r>
          </a:p>
        </p:txBody>
      </p:sp>
      <p:pic>
        <p:nvPicPr>
          <p:cNvPr id="2" name="Picture 1">
            <a:extLst>
              <a:ext uri="{FF2B5EF4-FFF2-40B4-BE49-F238E27FC236}">
                <a16:creationId xmlns:a16="http://schemas.microsoft.com/office/drawing/2014/main" id="{818E732D-91B8-7549-9E1B-3478846077A1}"/>
              </a:ext>
            </a:extLst>
          </p:cNvPr>
          <p:cNvPicPr>
            <a:picLocks noChangeAspect="1"/>
          </p:cNvPicPr>
          <p:nvPr/>
        </p:nvPicPr>
        <p:blipFill>
          <a:blip r:embed="rId2"/>
          <a:stretch>
            <a:fillRect/>
          </a:stretch>
        </p:blipFill>
        <p:spPr>
          <a:xfrm>
            <a:off x="504001" y="1378917"/>
            <a:ext cx="8483245" cy="4913213"/>
          </a:xfrm>
          <a:prstGeom prst="rect">
            <a:avLst/>
          </a:prstGeom>
        </p:spPr>
      </p:pic>
    </p:spTree>
    <p:extLst>
      <p:ext uri="{BB962C8B-B14F-4D97-AF65-F5344CB8AC3E}">
        <p14:creationId xmlns:p14="http://schemas.microsoft.com/office/powerpoint/2010/main" val="347889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B19EE-A704-F446-A538-4FBB82627301}"/>
              </a:ext>
            </a:extLst>
          </p:cNvPr>
          <p:cNvPicPr>
            <a:picLocks noChangeAspect="1"/>
          </p:cNvPicPr>
          <p:nvPr/>
        </p:nvPicPr>
        <p:blipFill>
          <a:blip r:embed="rId2"/>
          <a:stretch>
            <a:fillRect/>
          </a:stretch>
        </p:blipFill>
        <p:spPr>
          <a:xfrm>
            <a:off x="4861531" y="1863160"/>
            <a:ext cx="2129743" cy="3768631"/>
          </a:xfrm>
          <a:prstGeom prst="rect">
            <a:avLst/>
          </a:prstGeom>
        </p:spPr>
      </p:pic>
      <p:pic>
        <p:nvPicPr>
          <p:cNvPr id="6" name="Picture 5">
            <a:extLst>
              <a:ext uri="{FF2B5EF4-FFF2-40B4-BE49-F238E27FC236}">
                <a16:creationId xmlns:a16="http://schemas.microsoft.com/office/drawing/2014/main" id="{9327829C-A707-B24C-9DFA-28E029176B06}"/>
              </a:ext>
            </a:extLst>
          </p:cNvPr>
          <p:cNvPicPr>
            <a:picLocks noChangeAspect="1"/>
          </p:cNvPicPr>
          <p:nvPr/>
        </p:nvPicPr>
        <p:blipFill>
          <a:blip r:embed="rId3"/>
          <a:stretch>
            <a:fillRect/>
          </a:stretch>
        </p:blipFill>
        <p:spPr>
          <a:xfrm flipH="1">
            <a:off x="8091532" y="1863160"/>
            <a:ext cx="2052129" cy="3827998"/>
          </a:xfrm>
          <a:prstGeom prst="rect">
            <a:avLst/>
          </a:prstGeom>
        </p:spPr>
      </p:pic>
      <p:sp>
        <p:nvSpPr>
          <p:cNvPr id="3" name="Title 2">
            <a:extLst>
              <a:ext uri="{FF2B5EF4-FFF2-40B4-BE49-F238E27FC236}">
                <a16:creationId xmlns:a16="http://schemas.microsoft.com/office/drawing/2014/main" id="{4C21F4F0-290D-9A48-A43F-9C2DA0EFB759}"/>
              </a:ext>
            </a:extLst>
          </p:cNvPr>
          <p:cNvSpPr>
            <a:spLocks noGrp="1"/>
          </p:cNvSpPr>
          <p:nvPr>
            <p:ph type="title"/>
          </p:nvPr>
        </p:nvSpPr>
        <p:spPr/>
        <p:txBody>
          <a:bodyPr/>
          <a:lstStyle/>
          <a:p>
            <a:r>
              <a:rPr lang="en-US" dirty="0"/>
              <a:t>Android Application</a:t>
            </a:r>
          </a:p>
        </p:txBody>
      </p:sp>
      <p:pic>
        <p:nvPicPr>
          <p:cNvPr id="4" name="Picture 3">
            <a:extLst>
              <a:ext uri="{FF2B5EF4-FFF2-40B4-BE49-F238E27FC236}">
                <a16:creationId xmlns:a16="http://schemas.microsoft.com/office/drawing/2014/main" id="{69D4ABA8-5D09-964B-827E-C465CE353D7F}"/>
              </a:ext>
            </a:extLst>
          </p:cNvPr>
          <p:cNvPicPr>
            <a:picLocks noChangeAspect="1"/>
          </p:cNvPicPr>
          <p:nvPr/>
        </p:nvPicPr>
        <p:blipFill>
          <a:blip r:embed="rId4"/>
          <a:stretch>
            <a:fillRect/>
          </a:stretch>
        </p:blipFill>
        <p:spPr>
          <a:xfrm>
            <a:off x="1307940" y="1863160"/>
            <a:ext cx="1909822" cy="3827998"/>
          </a:xfrm>
          <a:prstGeom prst="rect">
            <a:avLst/>
          </a:prstGeom>
        </p:spPr>
      </p:pic>
    </p:spTree>
    <p:extLst>
      <p:ext uri="{BB962C8B-B14F-4D97-AF65-F5344CB8AC3E}">
        <p14:creationId xmlns:p14="http://schemas.microsoft.com/office/powerpoint/2010/main" val="81507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369332"/>
          </a:xfrm>
        </p:spPr>
        <p:txBody>
          <a:bodyPr/>
          <a:lstStyle/>
          <a:p>
            <a:r>
              <a:rPr lang="en-US" dirty="0"/>
              <a:t>Welcome to the Future</a:t>
            </a:r>
          </a:p>
        </p:txBody>
      </p:sp>
      <p:cxnSp>
        <p:nvCxnSpPr>
          <p:cNvPr id="4" name="Straight Connector 3"/>
          <p:cNvCxnSpPr/>
          <p:nvPr/>
        </p:nvCxnSpPr>
        <p:spPr>
          <a:xfrm>
            <a:off x="504000" y="995368"/>
            <a:ext cx="11185200" cy="0"/>
          </a:xfrm>
          <a:prstGeom prst="line">
            <a:avLst/>
          </a:prstGeom>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D36D548B-4BF5-4DDC-B909-4AC858689E89}"/>
              </a:ext>
            </a:extLst>
          </p:cNvPr>
          <p:cNvSpPr txBox="1">
            <a:spLocks/>
          </p:cNvSpPr>
          <p:nvPr/>
        </p:nvSpPr>
        <p:spPr>
          <a:xfrm>
            <a:off x="323916" y="1241036"/>
            <a:ext cx="5773671" cy="4525780"/>
          </a:xfrm>
          <a:prstGeom prst="rect">
            <a:avLst/>
          </a:prstGeom>
        </p:spPr>
        <p:txBody>
          <a:bodyPr/>
          <a:lstStyle>
            <a:lvl1pPr marL="0" indent="0" algn="l" defTabSz="1088449" rtl="0" eaLnBrk="1" latinLnBrk="0" hangingPunct="1">
              <a:spcBef>
                <a:spcPts val="2399"/>
              </a:spcBef>
              <a:buClr>
                <a:schemeClr val="accent1"/>
              </a:buClr>
              <a:buSzPct val="80000"/>
              <a:buFontTx/>
              <a:buNone/>
              <a:defRPr sz="1999" b="1" kern="1200">
                <a:solidFill>
                  <a:srgbClr val="666666"/>
                </a:solidFill>
                <a:latin typeface="+mn-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2"/>
              </a:buClr>
              <a:buSzPct val="100000"/>
              <a:buFont typeface="Wingdings" pitchFamily="2" charset="2"/>
              <a:buChar char=""/>
              <a:defRPr sz="1799" kern="1200">
                <a:solidFill>
                  <a:srgbClr val="666666"/>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799" kern="1200">
                <a:solidFill>
                  <a:schemeClr val="tx1"/>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340141" indent="-340141" algn="just">
              <a:spcBef>
                <a:spcPts val="1200"/>
              </a:spcBef>
              <a:buFont typeface="Wingdings" panose="05000000000000000000" pitchFamily="2" charset="2"/>
              <a:buChar char="q"/>
            </a:pPr>
            <a:r>
              <a:rPr lang="en-US" sz="2000" dirty="0">
                <a:solidFill>
                  <a:schemeClr val="tx1"/>
                </a:solidFill>
              </a:rPr>
              <a:t>Imagine you walk into a dimly lit warehouse where the only sound you hear is of Robotic Motors</a:t>
            </a:r>
          </a:p>
          <a:p>
            <a:pPr marL="340141" indent="-340141" algn="just">
              <a:spcBef>
                <a:spcPts val="1200"/>
              </a:spcBef>
              <a:buFont typeface="Wingdings" panose="05000000000000000000" pitchFamily="2" charset="2"/>
              <a:buChar char="q"/>
            </a:pPr>
            <a:r>
              <a:rPr lang="en-US" sz="2000" dirty="0">
                <a:solidFill>
                  <a:schemeClr val="tx1"/>
                </a:solidFill>
              </a:rPr>
              <a:t>A warehouse completely operated by robots</a:t>
            </a:r>
          </a:p>
          <a:p>
            <a:pPr marL="879979" lvl="4" indent="-340141" algn="just">
              <a:spcBef>
                <a:spcPts val="1200"/>
              </a:spcBef>
              <a:buFont typeface="Wingdings" panose="05000000000000000000" pitchFamily="2" charset="2"/>
              <a:buChar char="q"/>
            </a:pPr>
            <a:r>
              <a:rPr lang="en-US" sz="2000" b="0" dirty="0">
                <a:solidFill>
                  <a:schemeClr val="tx1"/>
                </a:solidFill>
              </a:rPr>
              <a:t>Self Driving Robotic Pallet and Fork Lift</a:t>
            </a:r>
          </a:p>
          <a:p>
            <a:pPr marL="879979" lvl="4" indent="-340141" algn="just">
              <a:spcBef>
                <a:spcPts val="1200"/>
              </a:spcBef>
              <a:buFont typeface="Wingdings" panose="05000000000000000000" pitchFamily="2" charset="2"/>
              <a:buChar char="q"/>
            </a:pPr>
            <a:r>
              <a:rPr lang="en-US" sz="2000" b="0" dirty="0">
                <a:solidFill>
                  <a:schemeClr val="tx1"/>
                </a:solidFill>
              </a:rPr>
              <a:t>Robotic Picker</a:t>
            </a:r>
          </a:p>
          <a:p>
            <a:pPr marL="879979" lvl="4" indent="-340141" algn="just">
              <a:spcBef>
                <a:spcPts val="1200"/>
              </a:spcBef>
              <a:buFont typeface="Wingdings" panose="05000000000000000000" pitchFamily="2" charset="2"/>
              <a:buChar char="q"/>
            </a:pPr>
            <a:r>
              <a:rPr lang="en-US" sz="2000" b="0" dirty="0">
                <a:solidFill>
                  <a:schemeClr val="tx1"/>
                </a:solidFill>
              </a:rPr>
              <a:t>Robotic Packers</a:t>
            </a:r>
          </a:p>
          <a:p>
            <a:pPr marL="340141" indent="-340141" algn="just">
              <a:spcBef>
                <a:spcPts val="1200"/>
              </a:spcBef>
              <a:buFont typeface="Wingdings" panose="05000000000000000000" pitchFamily="2" charset="2"/>
              <a:buChar char="q"/>
            </a:pPr>
            <a:r>
              <a:rPr lang="en-US" sz="2000" b="0" dirty="0">
                <a:solidFill>
                  <a:schemeClr val="tx1"/>
                </a:solidFill>
              </a:rPr>
              <a:t>Minimal human intervention</a:t>
            </a:r>
          </a:p>
          <a:p>
            <a:pPr marL="340141" indent="-340141" algn="just">
              <a:spcBef>
                <a:spcPts val="1200"/>
              </a:spcBef>
              <a:buFont typeface="Wingdings" panose="05000000000000000000" pitchFamily="2" charset="2"/>
              <a:buChar char="q"/>
            </a:pPr>
            <a:r>
              <a:rPr lang="en-US" sz="2000" b="0" dirty="0">
                <a:solidFill>
                  <a:schemeClr val="tx1"/>
                </a:solidFill>
              </a:rPr>
              <a:t>All Receiving, Storing, Picking and Packing is done by robotic systems 24/7</a:t>
            </a:r>
          </a:p>
          <a:p>
            <a:pPr marL="340141" indent="-340141" algn="just">
              <a:spcBef>
                <a:spcPts val="1200"/>
              </a:spcBef>
              <a:buFont typeface="Wingdings" panose="05000000000000000000" pitchFamily="2" charset="2"/>
              <a:buChar char="q"/>
            </a:pPr>
            <a:endParaRPr lang="en-US" sz="2000" b="0" dirty="0">
              <a:solidFill>
                <a:schemeClr val="tx1"/>
              </a:solidFill>
            </a:endParaRPr>
          </a:p>
        </p:txBody>
      </p:sp>
      <p:pic>
        <p:nvPicPr>
          <p:cNvPr id="5" name="Picture 4">
            <a:extLst>
              <a:ext uri="{FF2B5EF4-FFF2-40B4-BE49-F238E27FC236}">
                <a16:creationId xmlns:a16="http://schemas.microsoft.com/office/drawing/2014/main" id="{2EA4CED3-69A2-4D9E-9014-A1FE11707E7C}"/>
              </a:ext>
            </a:extLst>
          </p:cNvPr>
          <p:cNvPicPr>
            <a:picLocks noChangeAspect="1"/>
          </p:cNvPicPr>
          <p:nvPr/>
        </p:nvPicPr>
        <p:blipFill rotWithShape="1">
          <a:blip r:embed="rId3"/>
          <a:srcRect l="29601" r="27121"/>
          <a:stretch/>
        </p:blipFill>
        <p:spPr>
          <a:xfrm>
            <a:off x="6732573" y="1241036"/>
            <a:ext cx="5138686" cy="4879348"/>
          </a:xfrm>
          <a:prstGeom prst="rect">
            <a:avLst/>
          </a:prstGeom>
        </p:spPr>
      </p:pic>
    </p:spTree>
    <p:extLst>
      <p:ext uri="{BB962C8B-B14F-4D97-AF65-F5344CB8AC3E}">
        <p14:creationId xmlns:p14="http://schemas.microsoft.com/office/powerpoint/2010/main" val="221281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cxnSp>
        <p:nvCxnSpPr>
          <p:cNvPr id="4" name="Straight Connector 3"/>
          <p:cNvCxnSpPr/>
          <p:nvPr/>
        </p:nvCxnSpPr>
        <p:spPr>
          <a:xfrm>
            <a:off x="504000" y="995368"/>
            <a:ext cx="11185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A5DFFC3-9F76-4486-B129-C1644981412E}"/>
              </a:ext>
            </a:extLst>
          </p:cNvPr>
          <p:cNvCxnSpPr/>
          <p:nvPr/>
        </p:nvCxnSpPr>
        <p:spPr>
          <a:xfrm>
            <a:off x="341376" y="2377440"/>
            <a:ext cx="11347824"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49DAF03-BD19-418B-B278-DF095A98BBDF}"/>
              </a:ext>
            </a:extLst>
          </p:cNvPr>
          <p:cNvCxnSpPr/>
          <p:nvPr/>
        </p:nvCxnSpPr>
        <p:spPr>
          <a:xfrm>
            <a:off x="341376" y="3776472"/>
            <a:ext cx="11347824"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BB6845D-0E3A-4EEB-B732-CB512743E37E}"/>
              </a:ext>
            </a:extLst>
          </p:cNvPr>
          <p:cNvCxnSpPr/>
          <p:nvPr/>
        </p:nvCxnSpPr>
        <p:spPr>
          <a:xfrm>
            <a:off x="341376" y="5111496"/>
            <a:ext cx="11347824"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005F99-4F13-4C6F-8917-094E59E6E77B}"/>
              </a:ext>
            </a:extLst>
          </p:cNvPr>
          <p:cNvPicPr>
            <a:picLocks noChangeAspect="1"/>
          </p:cNvPicPr>
          <p:nvPr/>
        </p:nvPicPr>
        <p:blipFill>
          <a:blip r:embed="rId3"/>
          <a:stretch>
            <a:fillRect/>
          </a:stretch>
        </p:blipFill>
        <p:spPr>
          <a:xfrm>
            <a:off x="2167191" y="1044839"/>
            <a:ext cx="1332873" cy="824160"/>
          </a:xfrm>
          <a:prstGeom prst="rect">
            <a:avLst/>
          </a:prstGeom>
        </p:spPr>
      </p:pic>
      <p:sp>
        <p:nvSpPr>
          <p:cNvPr id="10" name="TextBox 9">
            <a:extLst>
              <a:ext uri="{FF2B5EF4-FFF2-40B4-BE49-F238E27FC236}">
                <a16:creationId xmlns:a16="http://schemas.microsoft.com/office/drawing/2014/main" id="{C36133A8-F2E1-4F30-A0CE-5D31C72A4A54}"/>
              </a:ext>
            </a:extLst>
          </p:cNvPr>
          <p:cNvSpPr txBox="1"/>
          <p:nvPr/>
        </p:nvSpPr>
        <p:spPr>
          <a:xfrm>
            <a:off x="270312" y="2004405"/>
            <a:ext cx="1332873"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Retail + Online Store</a:t>
            </a:r>
          </a:p>
        </p:txBody>
      </p:sp>
      <p:sp>
        <p:nvSpPr>
          <p:cNvPr id="12" name="TextBox 11">
            <a:extLst>
              <a:ext uri="{FF2B5EF4-FFF2-40B4-BE49-F238E27FC236}">
                <a16:creationId xmlns:a16="http://schemas.microsoft.com/office/drawing/2014/main" id="{49F86148-63BC-4840-89CF-79EF848AC8BC}"/>
              </a:ext>
            </a:extLst>
          </p:cNvPr>
          <p:cNvSpPr txBox="1"/>
          <p:nvPr/>
        </p:nvSpPr>
        <p:spPr>
          <a:xfrm>
            <a:off x="2212978" y="1924276"/>
            <a:ext cx="1280061"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Customer buys in store or online</a:t>
            </a:r>
          </a:p>
        </p:txBody>
      </p:sp>
      <p:pic>
        <p:nvPicPr>
          <p:cNvPr id="13" name="Picture 12">
            <a:extLst>
              <a:ext uri="{FF2B5EF4-FFF2-40B4-BE49-F238E27FC236}">
                <a16:creationId xmlns:a16="http://schemas.microsoft.com/office/drawing/2014/main" id="{9154E6D8-F5BD-4B6D-AFEF-5900F4D1D16B}"/>
              </a:ext>
            </a:extLst>
          </p:cNvPr>
          <p:cNvPicPr>
            <a:picLocks noChangeAspect="1"/>
          </p:cNvPicPr>
          <p:nvPr/>
        </p:nvPicPr>
        <p:blipFill>
          <a:blip r:embed="rId4"/>
          <a:stretch>
            <a:fillRect/>
          </a:stretch>
        </p:blipFill>
        <p:spPr>
          <a:xfrm>
            <a:off x="500344" y="995368"/>
            <a:ext cx="872808" cy="892466"/>
          </a:xfrm>
          <a:prstGeom prst="rect">
            <a:avLst/>
          </a:prstGeom>
        </p:spPr>
      </p:pic>
      <p:pic>
        <p:nvPicPr>
          <p:cNvPr id="14" name="Picture 13">
            <a:extLst>
              <a:ext uri="{FF2B5EF4-FFF2-40B4-BE49-F238E27FC236}">
                <a16:creationId xmlns:a16="http://schemas.microsoft.com/office/drawing/2014/main" id="{B6D30F52-BFF8-4314-B11D-0AD649870473}"/>
              </a:ext>
            </a:extLst>
          </p:cNvPr>
          <p:cNvPicPr>
            <a:picLocks noChangeAspect="1"/>
          </p:cNvPicPr>
          <p:nvPr/>
        </p:nvPicPr>
        <p:blipFill rotWithShape="1">
          <a:blip r:embed="rId5"/>
          <a:srcRect l="16675" t="4818" r="21228" b="9544"/>
          <a:stretch/>
        </p:blipFill>
        <p:spPr>
          <a:xfrm>
            <a:off x="4188972" y="1032647"/>
            <a:ext cx="798468" cy="770821"/>
          </a:xfrm>
          <a:prstGeom prst="rect">
            <a:avLst/>
          </a:prstGeom>
        </p:spPr>
      </p:pic>
      <p:sp>
        <p:nvSpPr>
          <p:cNvPr id="15" name="TextBox 14">
            <a:extLst>
              <a:ext uri="{FF2B5EF4-FFF2-40B4-BE49-F238E27FC236}">
                <a16:creationId xmlns:a16="http://schemas.microsoft.com/office/drawing/2014/main" id="{BE1CADDB-C68C-4829-832D-93D0F3184B33}"/>
              </a:ext>
            </a:extLst>
          </p:cNvPr>
          <p:cNvSpPr txBox="1"/>
          <p:nvPr/>
        </p:nvSpPr>
        <p:spPr>
          <a:xfrm>
            <a:off x="3735063" y="1908429"/>
            <a:ext cx="170849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Inventory is depleted based on store + online order</a:t>
            </a:r>
          </a:p>
        </p:txBody>
      </p:sp>
      <p:pic>
        <p:nvPicPr>
          <p:cNvPr id="16" name="Picture 15">
            <a:extLst>
              <a:ext uri="{FF2B5EF4-FFF2-40B4-BE49-F238E27FC236}">
                <a16:creationId xmlns:a16="http://schemas.microsoft.com/office/drawing/2014/main" id="{2A6AF5BF-16BE-4BE0-A53D-776E5BA3767A}"/>
              </a:ext>
            </a:extLst>
          </p:cNvPr>
          <p:cNvPicPr>
            <a:picLocks noChangeAspect="1"/>
          </p:cNvPicPr>
          <p:nvPr/>
        </p:nvPicPr>
        <p:blipFill rotWithShape="1">
          <a:blip r:embed="rId6"/>
          <a:srcRect l="9924" t="8208" r="7283" b="22887"/>
          <a:stretch/>
        </p:blipFill>
        <p:spPr>
          <a:xfrm>
            <a:off x="5975112" y="1038640"/>
            <a:ext cx="937752" cy="780432"/>
          </a:xfrm>
          <a:prstGeom prst="rect">
            <a:avLst/>
          </a:prstGeom>
        </p:spPr>
      </p:pic>
      <p:sp>
        <p:nvSpPr>
          <p:cNvPr id="17" name="TextBox 16">
            <a:extLst>
              <a:ext uri="{FF2B5EF4-FFF2-40B4-BE49-F238E27FC236}">
                <a16:creationId xmlns:a16="http://schemas.microsoft.com/office/drawing/2014/main" id="{9AD00128-BA18-46F4-A826-6F8DEC10F464}"/>
              </a:ext>
            </a:extLst>
          </p:cNvPr>
          <p:cNvSpPr txBox="1"/>
          <p:nvPr/>
        </p:nvSpPr>
        <p:spPr>
          <a:xfrm>
            <a:off x="5810770" y="1939244"/>
            <a:ext cx="125526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Sales is posted and stock is allocated</a:t>
            </a:r>
          </a:p>
        </p:txBody>
      </p:sp>
      <p:pic>
        <p:nvPicPr>
          <p:cNvPr id="19" name="Picture 18">
            <a:extLst>
              <a:ext uri="{FF2B5EF4-FFF2-40B4-BE49-F238E27FC236}">
                <a16:creationId xmlns:a16="http://schemas.microsoft.com/office/drawing/2014/main" id="{1A5E1662-9217-433E-A10A-D9CEC5A45803}"/>
              </a:ext>
            </a:extLst>
          </p:cNvPr>
          <p:cNvPicPr>
            <a:picLocks noChangeAspect="1"/>
          </p:cNvPicPr>
          <p:nvPr/>
        </p:nvPicPr>
        <p:blipFill>
          <a:blip r:embed="rId7"/>
          <a:stretch>
            <a:fillRect/>
          </a:stretch>
        </p:blipFill>
        <p:spPr>
          <a:xfrm>
            <a:off x="7827384" y="1034673"/>
            <a:ext cx="713596" cy="764509"/>
          </a:xfrm>
          <a:prstGeom prst="rect">
            <a:avLst/>
          </a:prstGeom>
        </p:spPr>
      </p:pic>
      <p:sp>
        <p:nvSpPr>
          <p:cNvPr id="20" name="TextBox 19">
            <a:extLst>
              <a:ext uri="{FF2B5EF4-FFF2-40B4-BE49-F238E27FC236}">
                <a16:creationId xmlns:a16="http://schemas.microsoft.com/office/drawing/2014/main" id="{0B600AFD-E169-4702-9680-A1C2EC7AD4D0}"/>
              </a:ext>
            </a:extLst>
          </p:cNvPr>
          <p:cNvSpPr txBox="1"/>
          <p:nvPr/>
        </p:nvSpPr>
        <p:spPr>
          <a:xfrm>
            <a:off x="7484936" y="1925130"/>
            <a:ext cx="2079772"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Warehouse Pick List is generated and assigned to user</a:t>
            </a:r>
          </a:p>
        </p:txBody>
      </p:sp>
      <p:cxnSp>
        <p:nvCxnSpPr>
          <p:cNvPr id="22" name="Straight Arrow Connector 21">
            <a:extLst>
              <a:ext uri="{FF2B5EF4-FFF2-40B4-BE49-F238E27FC236}">
                <a16:creationId xmlns:a16="http://schemas.microsoft.com/office/drawing/2014/main" id="{6969066F-D3A7-4FC6-92E3-D00C594FB849}"/>
              </a:ext>
            </a:extLst>
          </p:cNvPr>
          <p:cNvCxnSpPr>
            <a:cxnSpLocks/>
          </p:cNvCxnSpPr>
          <p:nvPr/>
        </p:nvCxnSpPr>
        <p:spPr>
          <a:xfrm>
            <a:off x="1451680" y="1453076"/>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939B4FA-DD0A-492B-B991-F12FF481A500}"/>
              </a:ext>
            </a:extLst>
          </p:cNvPr>
          <p:cNvCxnSpPr>
            <a:cxnSpLocks/>
          </p:cNvCxnSpPr>
          <p:nvPr/>
        </p:nvCxnSpPr>
        <p:spPr>
          <a:xfrm>
            <a:off x="3541626" y="1435837"/>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61A635-9808-471F-B1FD-E419F68C4445}"/>
              </a:ext>
            </a:extLst>
          </p:cNvPr>
          <p:cNvCxnSpPr>
            <a:cxnSpLocks/>
          </p:cNvCxnSpPr>
          <p:nvPr/>
        </p:nvCxnSpPr>
        <p:spPr>
          <a:xfrm>
            <a:off x="5181053" y="1428856"/>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3E0C423-95FC-4569-BAD7-C7FAFB1FEBE8}"/>
              </a:ext>
            </a:extLst>
          </p:cNvPr>
          <p:cNvCxnSpPr>
            <a:cxnSpLocks/>
          </p:cNvCxnSpPr>
          <p:nvPr/>
        </p:nvCxnSpPr>
        <p:spPr>
          <a:xfrm>
            <a:off x="7101140" y="1428856"/>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12735D0-BBAF-40F3-981B-36419507A694}"/>
              </a:ext>
            </a:extLst>
          </p:cNvPr>
          <p:cNvSpPr txBox="1"/>
          <p:nvPr/>
        </p:nvSpPr>
        <p:spPr>
          <a:xfrm>
            <a:off x="9752808" y="1919766"/>
            <a:ext cx="1622328"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Cart to check battery status prior to assignment</a:t>
            </a:r>
          </a:p>
        </p:txBody>
      </p:sp>
      <p:cxnSp>
        <p:nvCxnSpPr>
          <p:cNvPr id="29" name="Straight Arrow Connector 28">
            <a:extLst>
              <a:ext uri="{FF2B5EF4-FFF2-40B4-BE49-F238E27FC236}">
                <a16:creationId xmlns:a16="http://schemas.microsoft.com/office/drawing/2014/main" id="{E6CA01C9-BA64-4E37-B578-9F6E772A9542}"/>
              </a:ext>
            </a:extLst>
          </p:cNvPr>
          <p:cNvCxnSpPr>
            <a:cxnSpLocks/>
          </p:cNvCxnSpPr>
          <p:nvPr/>
        </p:nvCxnSpPr>
        <p:spPr>
          <a:xfrm flipH="1">
            <a:off x="6580833" y="2821758"/>
            <a:ext cx="5450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74FB6D7-A5F1-42BA-925C-29905FF892F7}"/>
              </a:ext>
            </a:extLst>
          </p:cNvPr>
          <p:cNvSpPr txBox="1"/>
          <p:nvPr/>
        </p:nvSpPr>
        <p:spPr>
          <a:xfrm>
            <a:off x="9564707" y="3195227"/>
            <a:ext cx="2079772"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If battery is sufficient, Smart Cart is assigned to user</a:t>
            </a:r>
          </a:p>
        </p:txBody>
      </p:sp>
      <p:cxnSp>
        <p:nvCxnSpPr>
          <p:cNvPr id="33" name="Connector: Elbow 32">
            <a:extLst>
              <a:ext uri="{FF2B5EF4-FFF2-40B4-BE49-F238E27FC236}">
                <a16:creationId xmlns:a16="http://schemas.microsoft.com/office/drawing/2014/main" id="{3017167B-402A-4F71-9361-B9465B13CD07}"/>
              </a:ext>
            </a:extLst>
          </p:cNvPr>
          <p:cNvCxnSpPr>
            <a:cxnSpLocks/>
            <a:stCxn id="35" idx="3"/>
            <a:endCxn id="39" idx="3"/>
          </p:cNvCxnSpPr>
          <p:nvPr/>
        </p:nvCxnSpPr>
        <p:spPr>
          <a:xfrm>
            <a:off x="10907909" y="1444610"/>
            <a:ext cx="6739" cy="1366553"/>
          </a:xfrm>
          <a:prstGeom prst="bentConnector3">
            <a:avLst>
              <a:gd name="adj1" fmla="val 14092803"/>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BD08706A-96C9-4F73-9A96-6B7BB5EC1F9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988412" y="1051662"/>
            <a:ext cx="919497" cy="785895"/>
          </a:xfrm>
          <a:prstGeom prst="rect">
            <a:avLst/>
          </a:prstGeom>
        </p:spPr>
      </p:pic>
      <p:pic>
        <p:nvPicPr>
          <p:cNvPr id="39" name="Picture 38">
            <a:extLst>
              <a:ext uri="{FF2B5EF4-FFF2-40B4-BE49-F238E27FC236}">
                <a16:creationId xmlns:a16="http://schemas.microsoft.com/office/drawing/2014/main" id="{71276982-EA13-442A-AD33-1C7562B9427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995151" y="2462078"/>
            <a:ext cx="919497" cy="698169"/>
          </a:xfrm>
          <a:prstGeom prst="rect">
            <a:avLst/>
          </a:prstGeom>
        </p:spPr>
      </p:pic>
      <p:pic>
        <p:nvPicPr>
          <p:cNvPr id="40" name="Picture 39">
            <a:extLst>
              <a:ext uri="{FF2B5EF4-FFF2-40B4-BE49-F238E27FC236}">
                <a16:creationId xmlns:a16="http://schemas.microsoft.com/office/drawing/2014/main" id="{8D14E335-8A38-4D0A-8C9A-AD21D5E3F2B2}"/>
              </a:ext>
            </a:extLst>
          </p:cNvPr>
          <p:cNvPicPr>
            <a:picLocks noChangeAspect="1"/>
          </p:cNvPicPr>
          <p:nvPr/>
        </p:nvPicPr>
        <p:blipFill rotWithShape="1">
          <a:blip r:embed="rId9">
            <a:clrChange>
              <a:clrFrom>
                <a:srgbClr val="FFFFFF"/>
              </a:clrFrom>
              <a:clrTo>
                <a:srgbClr val="FFFFFF">
                  <a:alpha val="0"/>
                </a:srgbClr>
              </a:clrTo>
            </a:clrChange>
          </a:blip>
          <a:srcRect l="9675" b="-3483"/>
          <a:stretch/>
        </p:blipFill>
        <p:spPr>
          <a:xfrm>
            <a:off x="4414323" y="5228168"/>
            <a:ext cx="1188515" cy="1021235"/>
          </a:xfrm>
          <a:prstGeom prst="rect">
            <a:avLst/>
          </a:prstGeom>
        </p:spPr>
      </p:pic>
      <p:pic>
        <p:nvPicPr>
          <p:cNvPr id="43" name="Picture 42">
            <a:extLst>
              <a:ext uri="{FF2B5EF4-FFF2-40B4-BE49-F238E27FC236}">
                <a16:creationId xmlns:a16="http://schemas.microsoft.com/office/drawing/2014/main" id="{60E89573-7ACA-4B9E-B483-F7B3133C9937}"/>
              </a:ext>
            </a:extLst>
          </p:cNvPr>
          <p:cNvPicPr>
            <a:picLocks noChangeAspect="1"/>
          </p:cNvPicPr>
          <p:nvPr/>
        </p:nvPicPr>
        <p:blipFill>
          <a:blip r:embed="rId10"/>
          <a:stretch>
            <a:fillRect/>
          </a:stretch>
        </p:blipFill>
        <p:spPr>
          <a:xfrm>
            <a:off x="5269982" y="2404327"/>
            <a:ext cx="969666" cy="834862"/>
          </a:xfrm>
          <a:prstGeom prst="rect">
            <a:avLst/>
          </a:prstGeom>
        </p:spPr>
      </p:pic>
      <p:sp>
        <p:nvSpPr>
          <p:cNvPr id="44" name="TextBox 43">
            <a:extLst>
              <a:ext uri="{FF2B5EF4-FFF2-40B4-BE49-F238E27FC236}">
                <a16:creationId xmlns:a16="http://schemas.microsoft.com/office/drawing/2014/main" id="{B64AB09D-7FDC-47B1-ACA8-CF2394AC683C}"/>
              </a:ext>
            </a:extLst>
          </p:cNvPr>
          <p:cNvSpPr txBox="1"/>
          <p:nvPr/>
        </p:nvSpPr>
        <p:spPr>
          <a:xfrm>
            <a:off x="4959120" y="3259955"/>
            <a:ext cx="2079772"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User to pick stock and load the trolley or user to initiate movement to packing area</a:t>
            </a:r>
          </a:p>
        </p:txBody>
      </p:sp>
      <p:pic>
        <p:nvPicPr>
          <p:cNvPr id="1026" name="Picture 2" descr="Image result for weight sensing trolley clipart">
            <a:extLst>
              <a:ext uri="{FF2B5EF4-FFF2-40B4-BE49-F238E27FC236}">
                <a16:creationId xmlns:a16="http://schemas.microsoft.com/office/drawing/2014/main" id="{85A31CE9-5E9A-4BFA-9997-3497F350CCC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0615" t="4474" r="3167" b="2563"/>
          <a:stretch/>
        </p:blipFill>
        <p:spPr bwMode="auto">
          <a:xfrm>
            <a:off x="3467160" y="2457612"/>
            <a:ext cx="607403" cy="7026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F43F965-2271-4B42-9C94-5805395D5D57}"/>
              </a:ext>
            </a:extLst>
          </p:cNvPr>
          <p:cNvPicPr>
            <a:picLocks noChangeAspect="1"/>
          </p:cNvPicPr>
          <p:nvPr/>
        </p:nvPicPr>
        <p:blipFill>
          <a:blip r:embed="rId12">
            <a:duotone>
              <a:schemeClr val="accent6">
                <a:shade val="45000"/>
                <a:satMod val="135000"/>
              </a:schemeClr>
              <a:prstClr val="white"/>
            </a:duotone>
            <a:extLst>
              <a:ext uri="{BEBA8EAE-BF5A-486C-A8C5-ECC9F3942E4B}">
                <a14:imgProps xmlns:a14="http://schemas.microsoft.com/office/drawing/2010/main">
                  <a14:imgLayer r:embed="rId13">
                    <a14:imgEffect>
                      <a14:colorTemperature colorTemp="11200"/>
                    </a14:imgEffect>
                  </a14:imgLayer>
                </a14:imgProps>
              </a:ext>
            </a:extLst>
          </a:blip>
          <a:stretch>
            <a:fillRect/>
          </a:stretch>
        </p:blipFill>
        <p:spPr>
          <a:xfrm>
            <a:off x="2812515" y="5388747"/>
            <a:ext cx="919497" cy="698169"/>
          </a:xfrm>
          <a:prstGeom prst="rect">
            <a:avLst/>
          </a:prstGeom>
        </p:spPr>
      </p:pic>
      <p:sp>
        <p:nvSpPr>
          <p:cNvPr id="49" name="TextBox 48">
            <a:extLst>
              <a:ext uri="{FF2B5EF4-FFF2-40B4-BE49-F238E27FC236}">
                <a16:creationId xmlns:a16="http://schemas.microsoft.com/office/drawing/2014/main" id="{8767CD51-8553-444C-BF46-78680526797B}"/>
              </a:ext>
            </a:extLst>
          </p:cNvPr>
          <p:cNvSpPr txBox="1"/>
          <p:nvPr/>
        </p:nvSpPr>
        <p:spPr>
          <a:xfrm>
            <a:off x="2746130" y="3214641"/>
            <a:ext cx="2049462"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Trolley to check weight loaded and communicate with cloud app</a:t>
            </a:r>
          </a:p>
        </p:txBody>
      </p:sp>
      <p:cxnSp>
        <p:nvCxnSpPr>
          <p:cNvPr id="50" name="Straight Arrow Connector 49">
            <a:extLst>
              <a:ext uri="{FF2B5EF4-FFF2-40B4-BE49-F238E27FC236}">
                <a16:creationId xmlns:a16="http://schemas.microsoft.com/office/drawing/2014/main" id="{5CCC3B2E-1589-4534-8820-C9B7094D1926}"/>
              </a:ext>
            </a:extLst>
          </p:cNvPr>
          <p:cNvCxnSpPr>
            <a:cxnSpLocks/>
          </p:cNvCxnSpPr>
          <p:nvPr/>
        </p:nvCxnSpPr>
        <p:spPr>
          <a:xfrm flipH="1">
            <a:off x="4391773" y="2821758"/>
            <a:ext cx="5450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F15164B-5A81-475F-AB82-4A579757D4A3}"/>
              </a:ext>
            </a:extLst>
          </p:cNvPr>
          <p:cNvSpPr txBox="1"/>
          <p:nvPr/>
        </p:nvSpPr>
        <p:spPr>
          <a:xfrm>
            <a:off x="7143570" y="3118308"/>
            <a:ext cx="2279593"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Each Smart Cart is enabled with Weight Sensor, Battery Check, Sonar/Laser for obstacle avoidance</a:t>
            </a:r>
          </a:p>
        </p:txBody>
      </p:sp>
      <p:pic>
        <p:nvPicPr>
          <p:cNvPr id="52" name="Picture 51">
            <a:extLst>
              <a:ext uri="{FF2B5EF4-FFF2-40B4-BE49-F238E27FC236}">
                <a16:creationId xmlns:a16="http://schemas.microsoft.com/office/drawing/2014/main" id="{8AA4F15C-2C7A-4D81-9BD8-4F8E873A9B8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789979" y="2456457"/>
            <a:ext cx="919497" cy="698169"/>
          </a:xfrm>
          <a:prstGeom prst="rect">
            <a:avLst/>
          </a:prstGeom>
        </p:spPr>
      </p:pic>
      <p:cxnSp>
        <p:nvCxnSpPr>
          <p:cNvPr id="53" name="Straight Arrow Connector 52">
            <a:extLst>
              <a:ext uri="{FF2B5EF4-FFF2-40B4-BE49-F238E27FC236}">
                <a16:creationId xmlns:a16="http://schemas.microsoft.com/office/drawing/2014/main" id="{17D679A5-F459-4CD9-A40A-5438421A57D2}"/>
              </a:ext>
            </a:extLst>
          </p:cNvPr>
          <p:cNvCxnSpPr>
            <a:cxnSpLocks/>
          </p:cNvCxnSpPr>
          <p:nvPr/>
        </p:nvCxnSpPr>
        <p:spPr>
          <a:xfrm flipH="1">
            <a:off x="9013798" y="2804851"/>
            <a:ext cx="5450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11E05D2-E8AD-4E24-9F13-303B9E5BFD8A}"/>
              </a:ext>
            </a:extLst>
          </p:cNvPr>
          <p:cNvSpPr txBox="1"/>
          <p:nvPr/>
        </p:nvSpPr>
        <p:spPr>
          <a:xfrm>
            <a:off x="355438" y="3118050"/>
            <a:ext cx="2225054"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If Smart Cart weight cross the weight threshold, communicate with cloud app to request a cart</a:t>
            </a:r>
          </a:p>
        </p:txBody>
      </p:sp>
      <p:pic>
        <p:nvPicPr>
          <p:cNvPr id="55" name="Picture 54">
            <a:extLst>
              <a:ext uri="{FF2B5EF4-FFF2-40B4-BE49-F238E27FC236}">
                <a16:creationId xmlns:a16="http://schemas.microsoft.com/office/drawing/2014/main" id="{A1DF16F7-3E69-431F-ADC0-CB305D4BF2DB}"/>
              </a:ext>
            </a:extLst>
          </p:cNvPr>
          <p:cNvPicPr>
            <a:picLocks noChangeAspect="1"/>
          </p:cNvPicPr>
          <p:nvPr/>
        </p:nvPicPr>
        <p:blipFill>
          <a:blip r:embed="rId8">
            <a:clrChange>
              <a:clrFrom>
                <a:srgbClr val="FFFFFF"/>
              </a:clrFrom>
              <a:clrTo>
                <a:srgbClr val="FFFFFF">
                  <a:alpha val="0"/>
                </a:srgbClr>
              </a:clrTo>
            </a:clrChange>
            <a:duotone>
              <a:prstClr val="black"/>
              <a:schemeClr val="accent4">
                <a:tint val="45000"/>
                <a:satMod val="400000"/>
              </a:schemeClr>
            </a:duotone>
          </a:blip>
          <a:stretch>
            <a:fillRect/>
          </a:stretch>
        </p:blipFill>
        <p:spPr>
          <a:xfrm>
            <a:off x="846842" y="2421477"/>
            <a:ext cx="919497" cy="698169"/>
          </a:xfrm>
          <a:prstGeom prst="rect">
            <a:avLst/>
          </a:prstGeom>
        </p:spPr>
      </p:pic>
      <p:cxnSp>
        <p:nvCxnSpPr>
          <p:cNvPr id="56" name="Straight Arrow Connector 55">
            <a:extLst>
              <a:ext uri="{FF2B5EF4-FFF2-40B4-BE49-F238E27FC236}">
                <a16:creationId xmlns:a16="http://schemas.microsoft.com/office/drawing/2014/main" id="{258EF315-FE39-4620-A4B7-B394D5C08A7C}"/>
              </a:ext>
            </a:extLst>
          </p:cNvPr>
          <p:cNvCxnSpPr>
            <a:cxnSpLocks/>
          </p:cNvCxnSpPr>
          <p:nvPr/>
        </p:nvCxnSpPr>
        <p:spPr>
          <a:xfrm flipH="1">
            <a:off x="2307974" y="2821758"/>
            <a:ext cx="5450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D1E028F-3302-4F01-8C7E-259EDBC91EA8}"/>
              </a:ext>
            </a:extLst>
          </p:cNvPr>
          <p:cNvSpPr txBox="1"/>
          <p:nvPr/>
        </p:nvSpPr>
        <p:spPr>
          <a:xfrm>
            <a:off x="344184" y="4548055"/>
            <a:ext cx="1622328"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Cart to check battery status prior to assignment</a:t>
            </a:r>
          </a:p>
        </p:txBody>
      </p:sp>
      <p:sp>
        <p:nvSpPr>
          <p:cNvPr id="59" name="TextBox 58">
            <a:extLst>
              <a:ext uri="{FF2B5EF4-FFF2-40B4-BE49-F238E27FC236}">
                <a16:creationId xmlns:a16="http://schemas.microsoft.com/office/drawing/2014/main" id="{C6F53E35-9E9B-4740-9EE0-22CDEDE8882B}"/>
              </a:ext>
            </a:extLst>
          </p:cNvPr>
          <p:cNvSpPr txBox="1"/>
          <p:nvPr/>
        </p:nvSpPr>
        <p:spPr>
          <a:xfrm>
            <a:off x="2168122" y="4591126"/>
            <a:ext cx="2079772"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If battery is sufficient, Smart Cart is assigned to user</a:t>
            </a:r>
          </a:p>
        </p:txBody>
      </p:sp>
      <p:pic>
        <p:nvPicPr>
          <p:cNvPr id="61" name="Picture 60">
            <a:extLst>
              <a:ext uri="{FF2B5EF4-FFF2-40B4-BE49-F238E27FC236}">
                <a16:creationId xmlns:a16="http://schemas.microsoft.com/office/drawing/2014/main" id="{A799CDC0-98E0-40FC-9C4F-5A9E06918F82}"/>
              </a:ext>
            </a:extLst>
          </p:cNvPr>
          <p:cNvPicPr>
            <a:picLocks noChangeAspect="1"/>
          </p:cNvPicPr>
          <p:nvPr/>
        </p:nvPicPr>
        <p:blipFill>
          <a:blip r:embed="rId10"/>
          <a:stretch>
            <a:fillRect/>
          </a:stretch>
        </p:blipFill>
        <p:spPr>
          <a:xfrm>
            <a:off x="4702635" y="3847210"/>
            <a:ext cx="969666" cy="834862"/>
          </a:xfrm>
          <a:prstGeom prst="rect">
            <a:avLst/>
          </a:prstGeom>
        </p:spPr>
      </p:pic>
      <p:sp>
        <p:nvSpPr>
          <p:cNvPr id="62" name="TextBox 61">
            <a:extLst>
              <a:ext uri="{FF2B5EF4-FFF2-40B4-BE49-F238E27FC236}">
                <a16:creationId xmlns:a16="http://schemas.microsoft.com/office/drawing/2014/main" id="{07E86343-E358-4230-8D41-6FCAF8852A33}"/>
              </a:ext>
            </a:extLst>
          </p:cNvPr>
          <p:cNvSpPr txBox="1"/>
          <p:nvPr/>
        </p:nvSpPr>
        <p:spPr>
          <a:xfrm>
            <a:off x="4391773" y="4702838"/>
            <a:ext cx="1395063"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Picking to continue</a:t>
            </a:r>
          </a:p>
        </p:txBody>
      </p:sp>
      <p:pic>
        <p:nvPicPr>
          <p:cNvPr id="47" name="Picture 46">
            <a:extLst>
              <a:ext uri="{FF2B5EF4-FFF2-40B4-BE49-F238E27FC236}">
                <a16:creationId xmlns:a16="http://schemas.microsoft.com/office/drawing/2014/main" id="{B5F9AFF6-979C-480C-906A-73524015626E}"/>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2540353" y="3815077"/>
            <a:ext cx="1035923" cy="786480"/>
          </a:xfrm>
          <a:prstGeom prst="rect">
            <a:avLst/>
          </a:prstGeom>
        </p:spPr>
      </p:pic>
      <p:pic>
        <p:nvPicPr>
          <p:cNvPr id="63" name="Picture 62">
            <a:extLst>
              <a:ext uri="{FF2B5EF4-FFF2-40B4-BE49-F238E27FC236}">
                <a16:creationId xmlns:a16="http://schemas.microsoft.com/office/drawing/2014/main" id="{CB6C2F40-B1DA-454A-AC01-35B732154242}"/>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551141" y="3767007"/>
            <a:ext cx="1036410" cy="786452"/>
          </a:xfrm>
          <a:prstGeom prst="rect">
            <a:avLst/>
          </a:prstGeom>
        </p:spPr>
      </p:pic>
      <p:cxnSp>
        <p:nvCxnSpPr>
          <p:cNvPr id="65" name="Straight Arrow Connector 64">
            <a:extLst>
              <a:ext uri="{FF2B5EF4-FFF2-40B4-BE49-F238E27FC236}">
                <a16:creationId xmlns:a16="http://schemas.microsoft.com/office/drawing/2014/main" id="{3A4566E2-AC36-4A69-8429-28EDFCEFE117}"/>
              </a:ext>
            </a:extLst>
          </p:cNvPr>
          <p:cNvCxnSpPr>
            <a:cxnSpLocks/>
          </p:cNvCxnSpPr>
          <p:nvPr/>
        </p:nvCxnSpPr>
        <p:spPr>
          <a:xfrm>
            <a:off x="1707199" y="4246173"/>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D6DE7F6-93B3-4EEA-8712-91337565FE2F}"/>
              </a:ext>
            </a:extLst>
          </p:cNvPr>
          <p:cNvCxnSpPr>
            <a:cxnSpLocks/>
          </p:cNvCxnSpPr>
          <p:nvPr/>
        </p:nvCxnSpPr>
        <p:spPr>
          <a:xfrm>
            <a:off x="3707847" y="4256600"/>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72" name="Picture 2" descr="Image result for weight sensing trolley clipart">
            <a:extLst>
              <a:ext uri="{FF2B5EF4-FFF2-40B4-BE49-F238E27FC236}">
                <a16:creationId xmlns:a16="http://schemas.microsoft.com/office/drawing/2014/main" id="{80A15AEE-ED63-4FE4-AA29-0FA2F7EB36B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0615" t="4474" r="3167" b="2563"/>
          <a:stretch/>
        </p:blipFill>
        <p:spPr bwMode="auto">
          <a:xfrm>
            <a:off x="6350283" y="3913323"/>
            <a:ext cx="607403" cy="70263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105FB58E-F3BF-447A-AFFD-53C7909D4525}"/>
              </a:ext>
            </a:extLst>
          </p:cNvPr>
          <p:cNvSpPr txBox="1"/>
          <p:nvPr/>
        </p:nvSpPr>
        <p:spPr>
          <a:xfrm>
            <a:off x="5841649" y="4589808"/>
            <a:ext cx="1758651"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Cloud app to send a command to the full cart to proceed to packing area</a:t>
            </a:r>
          </a:p>
        </p:txBody>
      </p:sp>
      <p:cxnSp>
        <p:nvCxnSpPr>
          <p:cNvPr id="74" name="Straight Arrow Connector 73">
            <a:extLst>
              <a:ext uri="{FF2B5EF4-FFF2-40B4-BE49-F238E27FC236}">
                <a16:creationId xmlns:a16="http://schemas.microsoft.com/office/drawing/2014/main" id="{1E56BC98-EE9B-4BEC-BEAA-5E1FDA7767ED}"/>
              </a:ext>
            </a:extLst>
          </p:cNvPr>
          <p:cNvCxnSpPr>
            <a:cxnSpLocks/>
          </p:cNvCxnSpPr>
          <p:nvPr/>
        </p:nvCxnSpPr>
        <p:spPr>
          <a:xfrm>
            <a:off x="5664234" y="4307933"/>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13CB25A-14E0-4752-AFA2-E9D4268C8A7A}"/>
              </a:ext>
            </a:extLst>
          </p:cNvPr>
          <p:cNvCxnSpPr>
            <a:cxnSpLocks/>
          </p:cNvCxnSpPr>
          <p:nvPr/>
        </p:nvCxnSpPr>
        <p:spPr>
          <a:xfrm>
            <a:off x="7221600" y="4265195"/>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D2145ED-F8EC-4DD2-B522-CF616F6B978E}"/>
              </a:ext>
            </a:extLst>
          </p:cNvPr>
          <p:cNvSpPr txBox="1"/>
          <p:nvPr/>
        </p:nvSpPr>
        <p:spPr>
          <a:xfrm>
            <a:off x="9620971" y="6175392"/>
            <a:ext cx="2091245"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Cart to stop if there are any obstacles in the path. And resume once the obstacle moves</a:t>
            </a:r>
          </a:p>
        </p:txBody>
      </p:sp>
      <p:cxnSp>
        <p:nvCxnSpPr>
          <p:cNvPr id="80" name="Straight Arrow Connector 79">
            <a:extLst>
              <a:ext uri="{FF2B5EF4-FFF2-40B4-BE49-F238E27FC236}">
                <a16:creationId xmlns:a16="http://schemas.microsoft.com/office/drawing/2014/main" id="{E5DAA115-7355-4352-ACBC-F115C651BDFF}"/>
              </a:ext>
            </a:extLst>
          </p:cNvPr>
          <p:cNvCxnSpPr>
            <a:cxnSpLocks/>
          </p:cNvCxnSpPr>
          <p:nvPr/>
        </p:nvCxnSpPr>
        <p:spPr>
          <a:xfrm>
            <a:off x="9246453" y="4264640"/>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6F8FE43-9AF7-4D5A-88A6-E16B1EDB07B9}"/>
              </a:ext>
            </a:extLst>
          </p:cNvPr>
          <p:cNvSpPr txBox="1"/>
          <p:nvPr/>
        </p:nvSpPr>
        <p:spPr>
          <a:xfrm>
            <a:off x="4051789" y="6214426"/>
            <a:ext cx="2091245"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Packing team to pack and place in boxes in Delivery Cart</a:t>
            </a:r>
          </a:p>
        </p:txBody>
      </p:sp>
      <p:cxnSp>
        <p:nvCxnSpPr>
          <p:cNvPr id="82" name="Connector: Elbow 81">
            <a:extLst>
              <a:ext uri="{FF2B5EF4-FFF2-40B4-BE49-F238E27FC236}">
                <a16:creationId xmlns:a16="http://schemas.microsoft.com/office/drawing/2014/main" id="{DCF3C980-4124-4A24-937C-6A06D23873DA}"/>
              </a:ext>
            </a:extLst>
          </p:cNvPr>
          <p:cNvCxnSpPr>
            <a:cxnSpLocks/>
          </p:cNvCxnSpPr>
          <p:nvPr/>
        </p:nvCxnSpPr>
        <p:spPr>
          <a:xfrm>
            <a:off x="10998107" y="4336650"/>
            <a:ext cx="12700" cy="1191227"/>
          </a:xfrm>
          <a:prstGeom prst="bentConnector3">
            <a:avLst>
              <a:gd name="adj1" fmla="val 7560000"/>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71D8638-9B7E-4348-AA96-E2DCF2CD5FD7}"/>
              </a:ext>
            </a:extLst>
          </p:cNvPr>
          <p:cNvSpPr txBox="1"/>
          <p:nvPr/>
        </p:nvSpPr>
        <p:spPr>
          <a:xfrm>
            <a:off x="2442356" y="6214426"/>
            <a:ext cx="1513141"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Delivery Smart Cart moves packed boxes to dispatch bay</a:t>
            </a:r>
          </a:p>
        </p:txBody>
      </p:sp>
      <p:cxnSp>
        <p:nvCxnSpPr>
          <p:cNvPr id="84" name="Straight Arrow Connector 83">
            <a:extLst>
              <a:ext uri="{FF2B5EF4-FFF2-40B4-BE49-F238E27FC236}">
                <a16:creationId xmlns:a16="http://schemas.microsoft.com/office/drawing/2014/main" id="{702AABC8-F1B5-41FF-8332-944502576AF2}"/>
              </a:ext>
            </a:extLst>
          </p:cNvPr>
          <p:cNvCxnSpPr>
            <a:cxnSpLocks/>
          </p:cNvCxnSpPr>
          <p:nvPr/>
        </p:nvCxnSpPr>
        <p:spPr>
          <a:xfrm flipH="1">
            <a:off x="3627136" y="5737831"/>
            <a:ext cx="5450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A4000824-70F4-4576-8497-9A78CD3B7386}"/>
              </a:ext>
            </a:extLst>
          </p:cNvPr>
          <p:cNvCxnSpPr>
            <a:cxnSpLocks/>
          </p:cNvCxnSpPr>
          <p:nvPr/>
        </p:nvCxnSpPr>
        <p:spPr>
          <a:xfrm rot="10800000" flipV="1">
            <a:off x="442131" y="2804851"/>
            <a:ext cx="295701" cy="1389671"/>
          </a:xfrm>
          <a:prstGeom prst="bentConnector3">
            <a:avLst>
              <a:gd name="adj1" fmla="val 177308"/>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BC3A8E6-626D-418B-9DB3-8A5E9D73B26E}"/>
              </a:ext>
            </a:extLst>
          </p:cNvPr>
          <p:cNvCxnSpPr>
            <a:cxnSpLocks/>
          </p:cNvCxnSpPr>
          <p:nvPr/>
        </p:nvCxnSpPr>
        <p:spPr>
          <a:xfrm flipH="1">
            <a:off x="5786836" y="5718580"/>
            <a:ext cx="5450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D2CD73B-7987-4DDC-8D78-8A3C0166E074}"/>
              </a:ext>
            </a:extLst>
          </p:cNvPr>
          <p:cNvCxnSpPr>
            <a:cxnSpLocks/>
          </p:cNvCxnSpPr>
          <p:nvPr/>
        </p:nvCxnSpPr>
        <p:spPr>
          <a:xfrm>
            <a:off x="9015188" y="1435432"/>
            <a:ext cx="605783" cy="3843"/>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8B859E51-E10D-4E54-B698-270767341CC1}"/>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0083155" y="5260809"/>
            <a:ext cx="1042875" cy="800400"/>
          </a:xfrm>
          <a:prstGeom prst="rect">
            <a:avLst/>
          </a:prstGeom>
        </p:spPr>
      </p:pic>
      <p:pic>
        <p:nvPicPr>
          <p:cNvPr id="96" name="Picture 95">
            <a:extLst>
              <a:ext uri="{FF2B5EF4-FFF2-40B4-BE49-F238E27FC236}">
                <a16:creationId xmlns:a16="http://schemas.microsoft.com/office/drawing/2014/main" id="{013805F6-9694-4413-8996-A18AB0A4856B}"/>
              </a:ext>
            </a:extLst>
          </p:cNvPr>
          <p:cNvPicPr>
            <a:picLocks noChangeAspect="1"/>
          </p:cNvPicPr>
          <p:nvPr/>
        </p:nvPicPr>
        <p:blipFill>
          <a:blip r:embed="rId14">
            <a:clrChange>
              <a:clrFrom>
                <a:srgbClr val="FFFFFF"/>
              </a:clrFrom>
              <a:clrTo>
                <a:srgbClr val="FFFFFF">
                  <a:alpha val="0"/>
                </a:srgbClr>
              </a:clrTo>
            </a:clrChange>
            <a:duotone>
              <a:prstClr val="black"/>
              <a:schemeClr val="accent4">
                <a:tint val="45000"/>
                <a:satMod val="400000"/>
              </a:schemeClr>
            </a:duotone>
          </a:blip>
          <a:stretch>
            <a:fillRect/>
          </a:stretch>
        </p:blipFill>
        <p:spPr>
          <a:xfrm>
            <a:off x="9988412" y="3807762"/>
            <a:ext cx="1035923" cy="786480"/>
          </a:xfrm>
          <a:prstGeom prst="rect">
            <a:avLst/>
          </a:prstGeom>
        </p:spPr>
      </p:pic>
      <p:sp>
        <p:nvSpPr>
          <p:cNvPr id="97" name="TextBox 96">
            <a:extLst>
              <a:ext uri="{FF2B5EF4-FFF2-40B4-BE49-F238E27FC236}">
                <a16:creationId xmlns:a16="http://schemas.microsoft.com/office/drawing/2014/main" id="{B36573B0-A6B1-4422-8652-9CCF13C629AA}"/>
              </a:ext>
            </a:extLst>
          </p:cNvPr>
          <p:cNvSpPr txBox="1"/>
          <p:nvPr/>
        </p:nvSpPr>
        <p:spPr>
          <a:xfrm>
            <a:off x="9626152" y="4554057"/>
            <a:ext cx="1905000"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Sonar/Laser sensors to check for obstacles, Cart to get location coordinates thru WIFI</a:t>
            </a:r>
          </a:p>
        </p:txBody>
      </p:sp>
      <p:pic>
        <p:nvPicPr>
          <p:cNvPr id="98" name="Picture 2" descr="Image result for weight sensing trolley clipart">
            <a:extLst>
              <a:ext uri="{FF2B5EF4-FFF2-40B4-BE49-F238E27FC236}">
                <a16:creationId xmlns:a16="http://schemas.microsoft.com/office/drawing/2014/main" id="{60B8064A-6D36-41DB-8048-37EFB6A66C9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0615" t="4474" r="3167" b="2563"/>
          <a:stretch/>
        </p:blipFill>
        <p:spPr bwMode="auto">
          <a:xfrm>
            <a:off x="8309423" y="3909125"/>
            <a:ext cx="607403" cy="70263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DDA64D62-0D4B-4541-BA1D-6349FFA2A692}"/>
              </a:ext>
            </a:extLst>
          </p:cNvPr>
          <p:cNvSpPr txBox="1"/>
          <p:nvPr/>
        </p:nvSpPr>
        <p:spPr>
          <a:xfrm>
            <a:off x="7774606" y="4547295"/>
            <a:ext cx="1758651"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Cloud app to update S/4, Hybris with order status to provide real time visibility</a:t>
            </a:r>
          </a:p>
        </p:txBody>
      </p:sp>
      <p:cxnSp>
        <p:nvCxnSpPr>
          <p:cNvPr id="100" name="Straight Arrow Connector 99">
            <a:extLst>
              <a:ext uri="{FF2B5EF4-FFF2-40B4-BE49-F238E27FC236}">
                <a16:creationId xmlns:a16="http://schemas.microsoft.com/office/drawing/2014/main" id="{8049F3EF-E4A1-4979-833F-834A03F3AE49}"/>
              </a:ext>
            </a:extLst>
          </p:cNvPr>
          <p:cNvCxnSpPr>
            <a:cxnSpLocks/>
          </p:cNvCxnSpPr>
          <p:nvPr/>
        </p:nvCxnSpPr>
        <p:spPr>
          <a:xfrm flipH="1">
            <a:off x="9230166" y="5655679"/>
            <a:ext cx="5450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38B36744-D334-4986-A1F6-7944C14EF547}"/>
              </a:ext>
            </a:extLst>
          </p:cNvPr>
          <p:cNvSpPr txBox="1"/>
          <p:nvPr/>
        </p:nvSpPr>
        <p:spPr>
          <a:xfrm>
            <a:off x="8036705" y="6183219"/>
            <a:ext cx="1297186"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Cart reaches Packing Area and is emptied</a:t>
            </a:r>
          </a:p>
        </p:txBody>
      </p:sp>
      <p:pic>
        <p:nvPicPr>
          <p:cNvPr id="102" name="Picture 101">
            <a:extLst>
              <a:ext uri="{FF2B5EF4-FFF2-40B4-BE49-F238E27FC236}">
                <a16:creationId xmlns:a16="http://schemas.microsoft.com/office/drawing/2014/main" id="{4F6A767D-C11C-4512-9904-F122C95E14C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227151" y="5344211"/>
            <a:ext cx="919497" cy="698169"/>
          </a:xfrm>
          <a:prstGeom prst="rect">
            <a:avLst/>
          </a:prstGeom>
        </p:spPr>
      </p:pic>
      <p:cxnSp>
        <p:nvCxnSpPr>
          <p:cNvPr id="103" name="Straight Arrow Connector 102">
            <a:extLst>
              <a:ext uri="{FF2B5EF4-FFF2-40B4-BE49-F238E27FC236}">
                <a16:creationId xmlns:a16="http://schemas.microsoft.com/office/drawing/2014/main" id="{BEF09573-FDD5-4653-85CF-38895DCA3082}"/>
              </a:ext>
            </a:extLst>
          </p:cNvPr>
          <p:cNvCxnSpPr>
            <a:cxnSpLocks/>
          </p:cNvCxnSpPr>
          <p:nvPr/>
        </p:nvCxnSpPr>
        <p:spPr>
          <a:xfrm flipH="1">
            <a:off x="7434405" y="5698797"/>
            <a:ext cx="5450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27FB4D3-2A40-4436-83A6-E7C4E5B54846}"/>
              </a:ext>
            </a:extLst>
          </p:cNvPr>
          <p:cNvSpPr txBox="1"/>
          <p:nvPr/>
        </p:nvSpPr>
        <p:spPr>
          <a:xfrm>
            <a:off x="6438402" y="6197587"/>
            <a:ext cx="1297186"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Empty Cart to move to Cart Bay</a:t>
            </a:r>
          </a:p>
        </p:txBody>
      </p:sp>
      <p:pic>
        <p:nvPicPr>
          <p:cNvPr id="105" name="Picture 104">
            <a:extLst>
              <a:ext uri="{FF2B5EF4-FFF2-40B4-BE49-F238E27FC236}">
                <a16:creationId xmlns:a16="http://schemas.microsoft.com/office/drawing/2014/main" id="{B1A9AAD0-3AC5-493F-AC9B-24A5BBFF4FC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605737" y="5363040"/>
            <a:ext cx="919497" cy="698169"/>
          </a:xfrm>
          <a:prstGeom prst="rect">
            <a:avLst/>
          </a:prstGeom>
        </p:spPr>
      </p:pic>
      <p:pic>
        <p:nvPicPr>
          <p:cNvPr id="95" name="Picture 94">
            <a:extLst>
              <a:ext uri="{FF2B5EF4-FFF2-40B4-BE49-F238E27FC236}">
                <a16:creationId xmlns:a16="http://schemas.microsoft.com/office/drawing/2014/main" id="{B7855521-8D7B-47EE-8F2F-89352F26A23F}"/>
              </a:ext>
            </a:extLst>
          </p:cNvPr>
          <p:cNvPicPr>
            <a:picLocks noChangeAspect="1"/>
          </p:cNvPicPr>
          <p:nvPr/>
        </p:nvPicPr>
        <p:blipFill>
          <a:blip r:embed="rId17"/>
          <a:stretch>
            <a:fillRect/>
          </a:stretch>
        </p:blipFill>
        <p:spPr>
          <a:xfrm>
            <a:off x="359903" y="5509727"/>
            <a:ext cx="1650187" cy="463250"/>
          </a:xfrm>
          <a:prstGeom prst="rect">
            <a:avLst/>
          </a:prstGeom>
        </p:spPr>
      </p:pic>
      <p:sp>
        <p:nvSpPr>
          <p:cNvPr id="107" name="TextBox 106">
            <a:extLst>
              <a:ext uri="{FF2B5EF4-FFF2-40B4-BE49-F238E27FC236}">
                <a16:creationId xmlns:a16="http://schemas.microsoft.com/office/drawing/2014/main" id="{D0945F4E-77F2-4563-BCDA-654BC3FE3FC9}"/>
              </a:ext>
            </a:extLst>
          </p:cNvPr>
          <p:cNvSpPr txBox="1"/>
          <p:nvPr/>
        </p:nvSpPr>
        <p:spPr>
          <a:xfrm>
            <a:off x="341376" y="6197587"/>
            <a:ext cx="209124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Goods Dispatched</a:t>
            </a:r>
          </a:p>
        </p:txBody>
      </p:sp>
      <p:pic>
        <p:nvPicPr>
          <p:cNvPr id="75" name="Picture 74">
            <a:extLst>
              <a:ext uri="{FF2B5EF4-FFF2-40B4-BE49-F238E27FC236}">
                <a16:creationId xmlns:a16="http://schemas.microsoft.com/office/drawing/2014/main" id="{48FA1C61-C434-4D28-B7CA-6EF985542C8B}"/>
              </a:ext>
            </a:extLst>
          </p:cNvPr>
          <p:cNvPicPr>
            <a:picLocks noChangeAspect="1"/>
          </p:cNvPicPr>
          <p:nvPr/>
        </p:nvPicPr>
        <p:blipFill>
          <a:blip r:embed="rId12">
            <a:duotone>
              <a:schemeClr val="accent6">
                <a:shade val="45000"/>
                <a:satMod val="135000"/>
              </a:schemeClr>
              <a:prstClr val="white"/>
            </a:duotone>
            <a:extLst>
              <a:ext uri="{BEBA8EAE-BF5A-486C-A8C5-ECC9F3942E4B}">
                <a14:imgProps xmlns:a14="http://schemas.microsoft.com/office/drawing/2010/main">
                  <a14:imgLayer r:embed="rId13">
                    <a14:imgEffect>
                      <a14:colorTemperature colorTemp="11200"/>
                    </a14:imgEffect>
                  </a14:imgLayer>
                </a14:imgProps>
              </a:ext>
            </a:extLst>
          </a:blip>
          <a:stretch>
            <a:fillRect/>
          </a:stretch>
        </p:blipFill>
        <p:spPr>
          <a:xfrm>
            <a:off x="10901948" y="265309"/>
            <a:ext cx="421394" cy="319962"/>
          </a:xfrm>
          <a:prstGeom prst="rect">
            <a:avLst/>
          </a:prstGeom>
        </p:spPr>
      </p:pic>
      <p:pic>
        <p:nvPicPr>
          <p:cNvPr id="76" name="Picture 75">
            <a:extLst>
              <a:ext uri="{FF2B5EF4-FFF2-40B4-BE49-F238E27FC236}">
                <a16:creationId xmlns:a16="http://schemas.microsoft.com/office/drawing/2014/main" id="{7C6B3656-0F48-499F-9BC9-45507C938CCE}"/>
              </a:ext>
            </a:extLst>
          </p:cNvPr>
          <p:cNvPicPr>
            <a:picLocks noChangeAspect="1"/>
          </p:cNvPicPr>
          <p:nvPr/>
        </p:nvPicPr>
        <p:blipFill>
          <a:blip r:embed="rId16"/>
          <a:stretch>
            <a:fillRect/>
          </a:stretch>
        </p:blipFill>
        <p:spPr>
          <a:xfrm>
            <a:off x="10338202" y="251921"/>
            <a:ext cx="477936" cy="366813"/>
          </a:xfrm>
          <a:prstGeom prst="rect">
            <a:avLst/>
          </a:prstGeom>
        </p:spPr>
      </p:pic>
      <p:pic>
        <p:nvPicPr>
          <p:cNvPr id="78" name="Picture 77">
            <a:extLst>
              <a:ext uri="{FF2B5EF4-FFF2-40B4-BE49-F238E27FC236}">
                <a16:creationId xmlns:a16="http://schemas.microsoft.com/office/drawing/2014/main" id="{7E748AA6-D184-4E09-A8B6-2994C166406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815949" y="268724"/>
            <a:ext cx="421394" cy="319962"/>
          </a:xfrm>
          <a:prstGeom prst="rect">
            <a:avLst/>
          </a:prstGeom>
        </p:spPr>
      </p:pic>
      <p:sp>
        <p:nvSpPr>
          <p:cNvPr id="3" name="TextBox 2">
            <a:extLst>
              <a:ext uri="{FF2B5EF4-FFF2-40B4-BE49-F238E27FC236}">
                <a16:creationId xmlns:a16="http://schemas.microsoft.com/office/drawing/2014/main" id="{4FD0C16A-0964-4E14-B373-59480DDD68B3}"/>
              </a:ext>
            </a:extLst>
          </p:cNvPr>
          <p:cNvSpPr txBox="1"/>
          <p:nvPr/>
        </p:nvSpPr>
        <p:spPr>
          <a:xfrm>
            <a:off x="9752808" y="623467"/>
            <a:ext cx="591342"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Empty</a:t>
            </a:r>
          </a:p>
        </p:txBody>
      </p:sp>
      <p:sp>
        <p:nvSpPr>
          <p:cNvPr id="85" name="TextBox 84">
            <a:extLst>
              <a:ext uri="{FF2B5EF4-FFF2-40B4-BE49-F238E27FC236}">
                <a16:creationId xmlns:a16="http://schemas.microsoft.com/office/drawing/2014/main" id="{D56F6573-508E-4B83-9186-5EC624638505}"/>
              </a:ext>
            </a:extLst>
          </p:cNvPr>
          <p:cNvSpPr txBox="1"/>
          <p:nvPr/>
        </p:nvSpPr>
        <p:spPr>
          <a:xfrm>
            <a:off x="10224796" y="615811"/>
            <a:ext cx="591342"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Full</a:t>
            </a:r>
          </a:p>
        </p:txBody>
      </p:sp>
      <p:sp>
        <p:nvSpPr>
          <p:cNvPr id="87" name="TextBox 86">
            <a:extLst>
              <a:ext uri="{FF2B5EF4-FFF2-40B4-BE49-F238E27FC236}">
                <a16:creationId xmlns:a16="http://schemas.microsoft.com/office/drawing/2014/main" id="{56D43C56-236A-45E7-9A9B-63998640C734}"/>
              </a:ext>
            </a:extLst>
          </p:cNvPr>
          <p:cNvSpPr txBox="1"/>
          <p:nvPr/>
        </p:nvSpPr>
        <p:spPr>
          <a:xfrm>
            <a:off x="10737294" y="622939"/>
            <a:ext cx="591342"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Packed</a:t>
            </a:r>
          </a:p>
        </p:txBody>
      </p:sp>
      <p:cxnSp>
        <p:nvCxnSpPr>
          <p:cNvPr id="88" name="Straight Arrow Connector 87">
            <a:extLst>
              <a:ext uri="{FF2B5EF4-FFF2-40B4-BE49-F238E27FC236}">
                <a16:creationId xmlns:a16="http://schemas.microsoft.com/office/drawing/2014/main" id="{EF376A2A-79DE-49E4-ABD1-3CFE755B042F}"/>
              </a:ext>
            </a:extLst>
          </p:cNvPr>
          <p:cNvCxnSpPr>
            <a:cxnSpLocks/>
          </p:cNvCxnSpPr>
          <p:nvPr/>
        </p:nvCxnSpPr>
        <p:spPr>
          <a:xfrm flipH="1">
            <a:off x="2147939" y="5741612"/>
            <a:ext cx="545035"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450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55816" y="2967442"/>
            <a:ext cx="5328000" cy="923116"/>
          </a:xfrm>
        </p:spPr>
        <p:txBody>
          <a:bodyPr/>
          <a:lstStyle/>
          <a:p>
            <a:r>
              <a:rPr lang="en-US" dirty="0"/>
              <a:t>Thank you</a:t>
            </a:r>
          </a:p>
        </p:txBody>
      </p:sp>
    </p:spTree>
    <p:extLst>
      <p:ext uri="{BB962C8B-B14F-4D97-AF65-F5344CB8AC3E}">
        <p14:creationId xmlns:p14="http://schemas.microsoft.com/office/powerpoint/2010/main" val="3103699187"/>
      </p:ext>
    </p:extLst>
  </p:cSld>
  <p:clrMapOvr>
    <a:masterClrMapping/>
  </p:clrMapOvr>
</p:sld>
</file>

<file path=ppt/theme/theme1.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2.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12308</TotalTime>
  <Words>543</Words>
  <Application>Microsoft Macintosh PowerPoint</Application>
  <PresentationFormat>Custom</PresentationFormat>
  <Paragraphs>73</Paragraphs>
  <Slides>9</Slides>
  <Notes>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vt:i4>
      </vt:variant>
    </vt:vector>
  </HeadingPairs>
  <TitlesOfParts>
    <vt:vector size="23" baseType="lpstr">
      <vt:lpstr>Arial Unicode MS</vt:lpstr>
      <vt:lpstr>Arial</vt:lpstr>
      <vt:lpstr>Calibri</vt:lpstr>
      <vt:lpstr>Calibri Light</vt:lpstr>
      <vt:lpstr>Courier New</vt:lpstr>
      <vt:lpstr>Helvetica</vt:lpstr>
      <vt:lpstr>Open Sans</vt:lpstr>
      <vt:lpstr>Symbol</vt:lpstr>
      <vt:lpstr>Wingdings</vt:lpstr>
      <vt:lpstr>Wingdings</vt:lpstr>
      <vt:lpstr>SAP_2017_16x9_white</vt:lpstr>
      <vt:lpstr>Template PresentationGo</vt:lpstr>
      <vt:lpstr>1_Template PresentationGo</vt:lpstr>
      <vt:lpstr>2_Template PresentationGo</vt:lpstr>
      <vt:lpstr>PowerPoint Presentation</vt:lpstr>
      <vt:lpstr>Most Common Complains – We Hear</vt:lpstr>
      <vt:lpstr>Technology Used</vt:lpstr>
      <vt:lpstr>Python Application on cloud platform</vt:lpstr>
      <vt:lpstr>Python Application on cloud platform(Application)</vt:lpstr>
      <vt:lpstr>Android Application</vt:lpstr>
      <vt:lpstr>Welcome to the Future</vt:lpstr>
      <vt:lpstr>How does it work</vt:lpstr>
      <vt:lpstr>Thank you</vt:lpstr>
    </vt:vector>
  </TitlesOfParts>
  <Company>SAP</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2017/16:9/white</cp:keywords>
  <cp:lastModifiedBy>Kulkarni, Vishwanath</cp:lastModifiedBy>
  <cp:revision>796</cp:revision>
  <dcterms:created xsi:type="dcterms:W3CDTF">2015-10-14T11:21:43Z</dcterms:created>
  <dcterms:modified xsi:type="dcterms:W3CDTF">2018-10-15T07:28:17Z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